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691813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09360" y="1652400"/>
            <a:ext cx="89744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09360" y="3724560"/>
            <a:ext cx="89744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909360" y="16524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508000" y="16524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909360" y="372456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508000" y="372456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909360" y="165240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943440" y="165240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977880" y="165240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909360" y="372456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943440" y="372456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977880" y="3724560"/>
            <a:ext cx="288936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909360" y="1652400"/>
            <a:ext cx="89744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909360" y="1652400"/>
            <a:ext cx="89744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909360" y="1652400"/>
            <a:ext cx="437940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508000" y="1652400"/>
            <a:ext cx="437940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07720" y="2484360"/>
            <a:ext cx="8475840" cy="679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909360" y="16524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508000" y="1652400"/>
            <a:ext cx="437940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909360" y="372456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909360" y="1652400"/>
            <a:ext cx="437940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508000" y="16524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508000" y="372456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909360" y="16524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508000" y="1652400"/>
            <a:ext cx="437940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909360" y="3724560"/>
            <a:ext cx="8974440" cy="189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06"/>
              </a:spcBef>
              <a:buNone/>
            </a:pP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514520" y="6104520"/>
            <a:ext cx="8816760" cy="1094400"/>
          </a:xfrm>
          <a:prstGeom prst="rect">
            <a:avLst/>
          </a:prstGeom>
          <a:gradFill rotWithShape="0">
            <a:gsLst>
              <a:gs pos="0">
                <a:srgbClr val="e6e6ff"/>
              </a:gs>
              <a:gs pos="100000">
                <a:srgbClr val="33cc66"/>
              </a:gs>
            </a:gsLst>
            <a:lin ang="0"/>
          </a:gra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Grafik 11" descr=""/>
          <p:cNvPicPr/>
          <p:nvPr/>
        </p:nvPicPr>
        <p:blipFill>
          <a:blip r:embed="rId2"/>
          <a:stretch/>
        </p:blipFill>
        <p:spPr>
          <a:xfrm>
            <a:off x="9262800" y="352440"/>
            <a:ext cx="1069200" cy="9435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07720" y="2484360"/>
            <a:ext cx="8475840" cy="1465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4e5b6f"/>
                </a:solidFill>
                <a:latin typeface="Times New Roman"/>
              </a:rPr>
              <a:t>Titelmasterformat durch Klicken bearbeiten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1896840" y="6747120"/>
            <a:ext cx="2326680" cy="363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>
              <a:lnSpc>
                <a:spcPct val="100000"/>
              </a:lnSpc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2C012E5-12D9-4AC4-90AE-5493CC88548B}" type="datetime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15.03.23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766680" y="6699600"/>
            <a:ext cx="3157200" cy="363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feld 13"/>
          <p:cNvSpPr/>
          <p:nvPr/>
        </p:nvSpPr>
        <p:spPr>
          <a:xfrm>
            <a:off x="5796360" y="6279840"/>
            <a:ext cx="3791520" cy="6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2400" spc="-1" strike="noStrike">
                <a:solidFill>
                  <a:srgbClr val="800000"/>
                </a:solidFill>
                <a:latin typeface="BibleScrT"/>
              </a:rPr>
              <a:t>ICDS General Committee meeting</a:t>
            </a:r>
            <a:br>
              <a:rPr sz="2400"/>
            </a:br>
            <a:r>
              <a:rPr b="0" lang="de-DE" sz="1200" spc="-1" strike="noStrike">
                <a:solidFill>
                  <a:srgbClr val="800000"/>
                </a:solidFill>
                <a:latin typeface="BibleScrT"/>
              </a:rPr>
              <a:t> Feb. 6</a:t>
            </a:r>
            <a:r>
              <a:rPr b="0" lang="de-DE" sz="1200" spc="-1" strike="noStrike" baseline="33000">
                <a:solidFill>
                  <a:srgbClr val="800000"/>
                </a:solidFill>
                <a:latin typeface="BibleScrT"/>
              </a:rPr>
              <a:t>th</a:t>
            </a:r>
            <a:r>
              <a:rPr b="0" lang="de-DE" sz="1200" spc="-1" strike="noStrike">
                <a:solidFill>
                  <a:srgbClr val="800000"/>
                </a:solidFill>
                <a:latin typeface="BibleScrT"/>
              </a:rPr>
              <a:t> – 10</a:t>
            </a:r>
            <a:r>
              <a:rPr b="0" lang="de-DE" sz="1300" spc="-1" strike="noStrike" baseline="33000">
                <a:solidFill>
                  <a:srgbClr val="800000"/>
                </a:solidFill>
                <a:latin typeface="BibleScrT"/>
              </a:rPr>
              <a:t>th</a:t>
            </a:r>
            <a:r>
              <a:rPr b="0" lang="de-DE" sz="1200" spc="-1" strike="noStrike">
                <a:solidFill>
                  <a:srgbClr val="800000"/>
                </a:solidFill>
                <a:latin typeface="BibleScrT"/>
              </a:rPr>
              <a:t>, 2023 - Rome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909360" y="1652400"/>
            <a:ext cx="8974440" cy="39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190" spc="-1" strike="noStrike">
                <a:solidFill>
                  <a:srgbClr val="000000"/>
                </a:solidFill>
                <a:latin typeface="Times New Roman"/>
              </a:rPr>
              <a:t>Format des Gliederungstextes durch Klicken bearbeiten</a:t>
            </a:r>
            <a:endParaRPr b="0" lang="en-US" sz="319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2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90" spc="-1" strike="noStrike">
                <a:solidFill>
                  <a:srgbClr val="000000"/>
                </a:solidFill>
                <a:latin typeface="Times New Roman"/>
              </a:rPr>
              <a:t>Zweite Gliederungsebene</a:t>
            </a:r>
            <a:endParaRPr b="0" lang="en-US" sz="239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Dritte Gliederungsebene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5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Vierte Gliederungsebene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90" spc="-1" strike="noStrike">
                <a:solidFill>
                  <a:srgbClr val="000000"/>
                </a:solidFill>
                <a:latin typeface="Times New Roman"/>
              </a:rPr>
              <a:t>Fünfte Gliederungsebene</a:t>
            </a:r>
            <a:endParaRPr b="0" lang="en-US" sz="199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90" spc="-1" strike="noStrike">
                <a:solidFill>
                  <a:srgbClr val="000000"/>
                </a:solidFill>
                <a:latin typeface="Times New Roman"/>
              </a:rPr>
              <a:t>Sechste Gliederungsebene</a:t>
            </a:r>
            <a:endParaRPr b="0" lang="en-US" sz="199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90" spc="-1" strike="noStrike">
                <a:solidFill>
                  <a:srgbClr val="000000"/>
                </a:solidFill>
                <a:latin typeface="Times New Roman"/>
              </a:rPr>
              <a:t>Siebte Gliederungsebene</a:t>
            </a:r>
            <a:endParaRPr b="0" lang="en-US" sz="199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361800" y="361440"/>
            <a:ext cx="1142640" cy="6839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520000" y="5407560"/>
            <a:ext cx="6984000" cy="594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4e5b6f"/>
                </a:solidFill>
                <a:latin typeface="LisaBecker"/>
              </a:rPr>
              <a:t>a short view on the history</a:t>
            </a:r>
            <a:endParaRPr b="0" lang="en-US" sz="2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"/>
          <p:cNvSpPr txBox="1"/>
          <p:nvPr/>
        </p:nvSpPr>
        <p:spPr>
          <a:xfrm>
            <a:off x="2800080" y="756000"/>
            <a:ext cx="6419880" cy="146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4400" spc="-1" strike="noStrike">
                <a:solidFill>
                  <a:srgbClr val="c9211e"/>
                </a:solidFill>
                <a:latin typeface="LisaBecker"/>
              </a:rPr>
              <a:t>Our way to the ICDS statutes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424680" y="1674000"/>
            <a:ext cx="4876560" cy="365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7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75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6"/>
          <p:cNvSpPr/>
          <p:nvPr/>
        </p:nvSpPr>
        <p:spPr>
          <a:xfrm>
            <a:off x="529200" y="-855360"/>
            <a:ext cx="2773080" cy="253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feld 14"/>
          <p:cNvSpPr/>
          <p:nvPr/>
        </p:nvSpPr>
        <p:spPr>
          <a:xfrm>
            <a:off x="1893600" y="417600"/>
            <a:ext cx="73814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f51b5"/>
                </a:solidFill>
                <a:latin typeface="LisaBecker"/>
              </a:rPr>
              <a:t>A short view on the ICDS history</a:t>
            </a:r>
            <a:endParaRPr b="0" lang="en-US" sz="2400" spc="-1" strike="noStrike">
              <a:solidFill>
                <a:srgbClr val="3f51b5"/>
              </a:solidFill>
              <a:latin typeface="LisaBecker"/>
            </a:endParaRPr>
          </a:p>
        </p:txBody>
      </p:sp>
      <p:sp>
        <p:nvSpPr>
          <p:cNvPr id="49" name="TextShape 4"/>
          <p:cNvSpPr/>
          <p:nvPr/>
        </p:nvSpPr>
        <p:spPr>
          <a:xfrm rot="16146000">
            <a:off x="1724400" y="538812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1990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Shape 1"/>
          <p:cNvSpPr/>
          <p:nvPr/>
        </p:nvSpPr>
        <p:spPr>
          <a:xfrm rot="16146000">
            <a:off x="2277000" y="542520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1992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Shape 2"/>
          <p:cNvSpPr/>
          <p:nvPr/>
        </p:nvSpPr>
        <p:spPr>
          <a:xfrm rot="16146000">
            <a:off x="5916600" y="542916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2003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Shape 3"/>
          <p:cNvSpPr/>
          <p:nvPr/>
        </p:nvSpPr>
        <p:spPr>
          <a:xfrm rot="16146000">
            <a:off x="4702680" y="541548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Shape 5"/>
          <p:cNvSpPr/>
          <p:nvPr/>
        </p:nvSpPr>
        <p:spPr>
          <a:xfrm rot="16146000">
            <a:off x="6403680" y="541548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Shape 6"/>
          <p:cNvSpPr/>
          <p:nvPr/>
        </p:nvSpPr>
        <p:spPr>
          <a:xfrm rot="16146000">
            <a:off x="8349480" y="541548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" name=""/>
          <p:cNvGrpSpPr/>
          <p:nvPr/>
        </p:nvGrpSpPr>
        <p:grpSpPr>
          <a:xfrm>
            <a:off x="1845720" y="5250600"/>
            <a:ext cx="7725240" cy="316080"/>
            <a:chOff x="1845720" y="5250600"/>
            <a:chExt cx="7725240" cy="316080"/>
          </a:xfrm>
        </p:grpSpPr>
        <p:sp>
          <p:nvSpPr>
            <p:cNvPr id="56" name="Line 3"/>
            <p:cNvSpPr/>
            <p:nvPr/>
          </p:nvSpPr>
          <p:spPr>
            <a:xfrm>
              <a:off x="1845720" y="5250600"/>
              <a:ext cx="7560000" cy="3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"/>
            <p:cNvSpPr txBox="1"/>
            <p:nvPr/>
          </p:nvSpPr>
          <p:spPr>
            <a:xfrm>
              <a:off x="9333720" y="5250600"/>
              <a:ext cx="237240" cy="316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t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" name=""/>
          <p:cNvSpPr/>
          <p:nvPr/>
        </p:nvSpPr>
        <p:spPr>
          <a:xfrm>
            <a:off x="2049480" y="1000440"/>
            <a:ext cx="2351160" cy="157140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/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de-DE" sz="1800" spc="-1" strike="noStrike" baseline="33000">
                <a:solidFill>
                  <a:srgbClr val="000000"/>
                </a:solidFill>
                <a:latin typeface="Arial"/>
              </a:rPr>
              <a:t>st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international meeting of members of all three branches in Rome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2567880" y="2872440"/>
            <a:ext cx="2351160" cy="157140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/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de-DE" sz="1800" spc="-1" strike="noStrike" baseline="33000">
                <a:solidFill>
                  <a:srgbClr val="000000"/>
                </a:solidFill>
                <a:latin typeface="Arial"/>
              </a:rPr>
              <a:t>nd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international meeting of members of all three branches in Sao Paolo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6235560" y="1038240"/>
            <a:ext cx="2351160" cy="366696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/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de-DE" sz="1800" spc="-1" strike="noStrike" baseline="33000">
                <a:solidFill>
                  <a:srgbClr val="000000"/>
                </a:solidFill>
                <a:latin typeface="Arial"/>
              </a:rPr>
              <a:t>rd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international meeting of members of all three branches in Rome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First common thoughts about where the journey should go to and what will be needed.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after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1"/>
                            </p:stCondLst>
                            <p:childTnLst>
                              <p:par>
                                <p:cTn id="24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"/>
                            </p:stCondLst>
                            <p:childTnLst>
                              <p:par>
                                <p:cTn id="34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"/>
                            </p:stCondLst>
                            <p:childTnLst>
                              <p:par>
                                <p:cTn id="44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"/>
          <p:cNvSpPr/>
          <p:nvPr/>
        </p:nvSpPr>
        <p:spPr>
          <a:xfrm>
            <a:off x="529200" y="-855360"/>
            <a:ext cx="2773080" cy="253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Shape 8"/>
          <p:cNvSpPr/>
          <p:nvPr/>
        </p:nvSpPr>
        <p:spPr>
          <a:xfrm rot="16146000">
            <a:off x="1724400" y="538812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2006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Shape 11"/>
          <p:cNvSpPr/>
          <p:nvPr/>
        </p:nvSpPr>
        <p:spPr>
          <a:xfrm rot="16146000">
            <a:off x="4702680" y="541548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2011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Shape 12"/>
          <p:cNvSpPr/>
          <p:nvPr/>
        </p:nvSpPr>
        <p:spPr>
          <a:xfrm rot="16146000">
            <a:off x="7213320" y="542484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2012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5" name=""/>
          <p:cNvGrpSpPr/>
          <p:nvPr/>
        </p:nvGrpSpPr>
        <p:grpSpPr>
          <a:xfrm>
            <a:off x="1845720" y="5250600"/>
            <a:ext cx="7725240" cy="316080"/>
            <a:chOff x="1845720" y="5250600"/>
            <a:chExt cx="7725240" cy="316080"/>
          </a:xfrm>
        </p:grpSpPr>
        <p:sp>
          <p:nvSpPr>
            <p:cNvPr id="66" name="Line 3"/>
            <p:cNvSpPr/>
            <p:nvPr/>
          </p:nvSpPr>
          <p:spPr>
            <a:xfrm>
              <a:off x="1845720" y="5250600"/>
              <a:ext cx="7560000" cy="3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"/>
            <p:cNvSpPr txBox="1"/>
            <p:nvPr/>
          </p:nvSpPr>
          <p:spPr>
            <a:xfrm>
              <a:off x="9333720" y="5250600"/>
              <a:ext cx="237240" cy="316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t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8" name=""/>
          <p:cNvSpPr/>
          <p:nvPr/>
        </p:nvSpPr>
        <p:spPr>
          <a:xfrm>
            <a:off x="2048400" y="1047960"/>
            <a:ext cx="2351160" cy="366696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/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de-DE" sz="1800" spc="-1" strike="noStrike" baseline="33000">
                <a:solidFill>
                  <a:srgbClr val="000000"/>
                </a:solidFill>
                <a:latin typeface="Arial"/>
              </a:rPr>
              <a:t>st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General Assembly in Rome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Agreement about common name.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Official start on the stautes work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feld 1"/>
          <p:cNvSpPr/>
          <p:nvPr/>
        </p:nvSpPr>
        <p:spPr>
          <a:xfrm>
            <a:off x="1893600" y="417600"/>
            <a:ext cx="73814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f51b5"/>
                </a:solidFill>
                <a:latin typeface="LisaBecker"/>
              </a:rPr>
              <a:t>A short view on the ICDS history</a:t>
            </a:r>
            <a:endParaRPr b="0" lang="en-US" sz="2400" spc="-1" strike="noStrike">
              <a:solidFill>
                <a:srgbClr val="3f51b5"/>
              </a:solidFill>
              <a:latin typeface="LisaBecker"/>
            </a:endParaRPr>
          </a:p>
        </p:txBody>
      </p:sp>
      <p:sp>
        <p:nvSpPr>
          <p:cNvPr id="70" name=""/>
          <p:cNvSpPr/>
          <p:nvPr/>
        </p:nvSpPr>
        <p:spPr>
          <a:xfrm>
            <a:off x="5016240" y="1028880"/>
            <a:ext cx="2351160" cy="237168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Submission </a:t>
            </a:r>
            <a:br>
              <a:rPr sz="15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of the necessary </a:t>
            </a:r>
            <a:br>
              <a:rPr sz="18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documents at the office </a:t>
            </a:r>
            <a:br>
              <a:rPr sz="18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of the </a:t>
            </a:r>
            <a:br>
              <a:rPr sz="15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Pontifical </a:t>
            </a: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Council for the Laity</a:t>
            </a:r>
            <a:br>
              <a:rPr sz="1500"/>
            </a:b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(later Dicastery for Laity, Family &amp; Life)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7534440" y="2238480"/>
            <a:ext cx="2351160" cy="223128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The approval of the 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submitted statutes 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by the GA 2012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and thus come into force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a private association of faithful was founded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"/>
                            </p:stCondLst>
                            <p:childTnLst>
                              <p:par>
                                <p:cTn id="56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"/>
                            </p:stCondLst>
                            <p:childTnLst>
                              <p:par>
                                <p:cTn id="66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"/>
                            </p:stCondLst>
                            <p:childTnLst>
                              <p:par>
                                <p:cTn id="76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utoShape 3"/>
          <p:cNvSpPr/>
          <p:nvPr/>
        </p:nvSpPr>
        <p:spPr>
          <a:xfrm>
            <a:off x="529200" y="-855360"/>
            <a:ext cx="2773080" cy="253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Shape 20"/>
          <p:cNvSpPr/>
          <p:nvPr/>
        </p:nvSpPr>
        <p:spPr>
          <a:xfrm rot="16146000">
            <a:off x="1724400" y="538812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2013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Shape 23"/>
          <p:cNvSpPr/>
          <p:nvPr/>
        </p:nvSpPr>
        <p:spPr>
          <a:xfrm rot="16146000">
            <a:off x="2311920" y="541548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2015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Shape 24"/>
          <p:cNvSpPr/>
          <p:nvPr/>
        </p:nvSpPr>
        <p:spPr>
          <a:xfrm rot="16146000">
            <a:off x="4930560" y="543456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2017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Shape 25"/>
          <p:cNvSpPr/>
          <p:nvPr/>
        </p:nvSpPr>
        <p:spPr>
          <a:xfrm rot="16146000">
            <a:off x="7485480" y="541548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2018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" name=""/>
          <p:cNvGrpSpPr/>
          <p:nvPr/>
        </p:nvGrpSpPr>
        <p:grpSpPr>
          <a:xfrm>
            <a:off x="1845720" y="5250600"/>
            <a:ext cx="7725240" cy="316080"/>
            <a:chOff x="1845720" y="5250600"/>
            <a:chExt cx="7725240" cy="316080"/>
          </a:xfrm>
        </p:grpSpPr>
        <p:sp>
          <p:nvSpPr>
            <p:cNvPr id="78" name="Line 3"/>
            <p:cNvSpPr/>
            <p:nvPr/>
          </p:nvSpPr>
          <p:spPr>
            <a:xfrm>
              <a:off x="1845720" y="5250600"/>
              <a:ext cx="7560000" cy="3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"/>
            <p:cNvSpPr txBox="1"/>
            <p:nvPr/>
          </p:nvSpPr>
          <p:spPr>
            <a:xfrm>
              <a:off x="9333720" y="5250600"/>
              <a:ext cx="237240" cy="316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t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0" name="Textfeld 3"/>
          <p:cNvSpPr/>
          <p:nvPr/>
        </p:nvSpPr>
        <p:spPr>
          <a:xfrm>
            <a:off x="1893600" y="417600"/>
            <a:ext cx="73814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f51b5"/>
                </a:solidFill>
                <a:latin typeface="LisaBecker"/>
              </a:rPr>
              <a:t>A short view on the ICDS history</a:t>
            </a:r>
            <a:endParaRPr b="0" lang="en-US" sz="2400" spc="-1" strike="noStrike">
              <a:solidFill>
                <a:srgbClr val="3f51b5"/>
              </a:solidFill>
              <a:latin typeface="LisaBecker"/>
            </a:endParaRPr>
          </a:p>
        </p:txBody>
      </p:sp>
      <p:sp>
        <p:nvSpPr>
          <p:cNvPr id="81" name=""/>
          <p:cNvSpPr/>
          <p:nvPr/>
        </p:nvSpPr>
        <p:spPr>
          <a:xfrm>
            <a:off x="2042640" y="1016640"/>
            <a:ext cx="2351160" cy="106920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Collecting info about ICDS apostolates </a:t>
            </a:r>
            <a:br>
              <a:rPr sz="15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from the units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2627640" y="2197800"/>
            <a:ext cx="2351160" cy="274572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  <a:spcBef>
                <a:spcPts val="283"/>
              </a:spcBef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1. Meeting with </a:t>
            </a:r>
            <a:br>
              <a:rPr sz="15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Dr. Milligan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installing a permanent contact person for the dicastery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installing a workgroup for the statutes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5247000" y="1005120"/>
            <a:ext cx="2351160" cy="324108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de-DE" sz="15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st</a:t>
            </a: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 Feedback by the Dicastery.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tabLst>
                <a:tab algn="l" pos="147240"/>
              </a:tabLst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de-DE" sz="15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rd</a:t>
            </a: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 face to face </a:t>
            </a:r>
            <a:br>
              <a:rPr sz="15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meeting with </a:t>
            </a:r>
            <a:br>
              <a:rPr sz="15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Dr. Milligan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de-DE" sz="15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nd</a:t>
            </a: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 revised and significantly enlarged version of the draft statutes was returned to the dicastery 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7810560" y="1590480"/>
            <a:ext cx="2351160" cy="337428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de-DE" sz="15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nd</a:t>
            </a: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 Feedback by the Dicastery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still some things are to change and we have to find our own wording for some phrases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3rd General Assambly</a:t>
            </a:r>
            <a:br>
              <a:rPr sz="1500"/>
            </a:b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Data Protection Regulation became necessary and thus attentiveness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"/>
                            </p:stCondLst>
                            <p:childTnLst>
                              <p:par>
                                <p:cTn id="88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"/>
                            </p:stCondLst>
                            <p:childTnLst>
                              <p:par>
                                <p:cTn id="98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"/>
                            </p:stCondLst>
                            <p:childTnLst>
                              <p:par>
                                <p:cTn id="108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"/>
                            </p:stCondLst>
                            <p:childTnLst>
                              <p:par>
                                <p:cTn id="118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2"/>
          <p:cNvSpPr/>
          <p:nvPr/>
        </p:nvSpPr>
        <p:spPr>
          <a:xfrm>
            <a:off x="529200" y="-855360"/>
            <a:ext cx="2773080" cy="253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14"/>
          <p:cNvSpPr/>
          <p:nvPr/>
        </p:nvSpPr>
        <p:spPr>
          <a:xfrm rot="16146000">
            <a:off x="1724400" y="538812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2019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Shape 15"/>
          <p:cNvSpPr/>
          <p:nvPr/>
        </p:nvSpPr>
        <p:spPr>
          <a:xfrm rot="16146000">
            <a:off x="2349360" y="541548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2020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Shape 17"/>
          <p:cNvSpPr/>
          <p:nvPr/>
        </p:nvSpPr>
        <p:spPr>
          <a:xfrm rot="16146000">
            <a:off x="4882680" y="541548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July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9" name=""/>
          <p:cNvGrpSpPr/>
          <p:nvPr/>
        </p:nvGrpSpPr>
        <p:grpSpPr>
          <a:xfrm>
            <a:off x="1845720" y="5250600"/>
            <a:ext cx="7725240" cy="316080"/>
            <a:chOff x="1845720" y="5250600"/>
            <a:chExt cx="7725240" cy="316080"/>
          </a:xfrm>
        </p:grpSpPr>
        <p:sp>
          <p:nvSpPr>
            <p:cNvPr id="90" name="Line 3"/>
            <p:cNvSpPr/>
            <p:nvPr/>
          </p:nvSpPr>
          <p:spPr>
            <a:xfrm>
              <a:off x="1845720" y="5250600"/>
              <a:ext cx="7560000" cy="3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"/>
            <p:cNvSpPr txBox="1"/>
            <p:nvPr/>
          </p:nvSpPr>
          <p:spPr>
            <a:xfrm>
              <a:off x="9333720" y="5250600"/>
              <a:ext cx="237240" cy="316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t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2" name=""/>
          <p:cNvSpPr/>
          <p:nvPr/>
        </p:nvSpPr>
        <p:spPr>
          <a:xfrm>
            <a:off x="2018160" y="973440"/>
            <a:ext cx="2351160" cy="260784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Again a meeting 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with the dicastry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some significant improvements were requested, including the involvement of units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The safeguarding policy has to be worked out and implemented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feld 2"/>
          <p:cNvSpPr/>
          <p:nvPr/>
        </p:nvSpPr>
        <p:spPr>
          <a:xfrm>
            <a:off x="1893600" y="417600"/>
            <a:ext cx="73814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f51b5"/>
                </a:solidFill>
                <a:latin typeface="LisaBecker"/>
              </a:rPr>
              <a:t>A short view on the ICDS history</a:t>
            </a:r>
            <a:endParaRPr b="0" lang="en-US" sz="2400" spc="-1" strike="noStrike">
              <a:solidFill>
                <a:srgbClr val="3f51b5"/>
              </a:solidFill>
              <a:latin typeface="LisaBecker"/>
            </a:endParaRPr>
          </a:p>
        </p:txBody>
      </p:sp>
      <p:sp>
        <p:nvSpPr>
          <p:cNvPr id="94" name=""/>
          <p:cNvSpPr/>
          <p:nvPr/>
        </p:nvSpPr>
        <p:spPr>
          <a:xfrm>
            <a:off x="2665440" y="3800520"/>
            <a:ext cx="2351160" cy="121572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Again a revised and significantly enlarged version of the draft statutes was returned to the dicastery 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5176080" y="1590480"/>
            <a:ext cx="2351160" cy="321012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The Congregation of Doctrine and Faith has granted its nihil obstat to the statutes.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But in addition to some minor textual improvements, a new decree of the dicastery required again drastic and far-reaching changes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7695000" y="1615320"/>
            <a:ext cx="2351160" cy="321012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A letter with a reasoned request for some exceptions was written - but without success.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We had to comply with the specifications.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the finished draft of the statutes got sent to the dicastery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16"/>
          <p:cNvSpPr/>
          <p:nvPr/>
        </p:nvSpPr>
        <p:spPr>
          <a:xfrm rot="16146000">
            <a:off x="7383600" y="542520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Oct.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"/>
                            </p:stCondLst>
                            <p:childTnLst>
                              <p:par>
                                <p:cTn id="130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"/>
                            </p:stCondLst>
                            <p:childTnLst>
                              <p:par>
                                <p:cTn id="140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"/>
                            </p:stCondLst>
                            <p:childTnLst>
                              <p:par>
                                <p:cTn id="150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"/>
                            </p:stCondLst>
                            <p:childTnLst>
                              <p:par>
                                <p:cTn id="160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utoShape 4"/>
          <p:cNvSpPr/>
          <p:nvPr/>
        </p:nvSpPr>
        <p:spPr>
          <a:xfrm>
            <a:off x="529200" y="-855360"/>
            <a:ext cx="2773080" cy="253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Shape 9"/>
          <p:cNvSpPr/>
          <p:nvPr/>
        </p:nvSpPr>
        <p:spPr>
          <a:xfrm rot="16146000">
            <a:off x="3488400" y="538812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2022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Sept.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10"/>
          <p:cNvSpPr/>
          <p:nvPr/>
        </p:nvSpPr>
        <p:spPr>
          <a:xfrm rot="16146000">
            <a:off x="6849360" y="5415480"/>
            <a:ext cx="6696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2023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Feb.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1" name=""/>
          <p:cNvGrpSpPr/>
          <p:nvPr/>
        </p:nvGrpSpPr>
        <p:grpSpPr>
          <a:xfrm>
            <a:off x="1845720" y="5250600"/>
            <a:ext cx="7725240" cy="316080"/>
            <a:chOff x="1845720" y="5250600"/>
            <a:chExt cx="7725240" cy="316080"/>
          </a:xfrm>
        </p:grpSpPr>
        <p:sp>
          <p:nvSpPr>
            <p:cNvPr id="102" name="Line 3"/>
            <p:cNvSpPr/>
            <p:nvPr/>
          </p:nvSpPr>
          <p:spPr>
            <a:xfrm>
              <a:off x="1845720" y="5250600"/>
              <a:ext cx="7560000" cy="360"/>
            </a:xfrm>
            <a:prstGeom prst="line">
              <a:avLst/>
            </a:prstGeom>
            <a:ln w="0"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t" anchorCtr="1">
              <a:noAutofit/>
            </a:bodyPr>
            <a:p>
              <a:endParaRPr b="0" lang="de-DE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"/>
            <p:cNvSpPr txBox="1"/>
            <p:nvPr/>
          </p:nvSpPr>
          <p:spPr>
            <a:xfrm>
              <a:off x="9333720" y="5250600"/>
              <a:ext cx="237240" cy="316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t</a:t>
              </a:r>
              <a:endParaRPr b="0" lang="de-DE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4" name="Textfeld 4"/>
          <p:cNvSpPr/>
          <p:nvPr/>
        </p:nvSpPr>
        <p:spPr>
          <a:xfrm>
            <a:off x="1893600" y="417600"/>
            <a:ext cx="73814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f51b5"/>
                </a:solidFill>
                <a:latin typeface="LisaBecker"/>
              </a:rPr>
              <a:t>A short view on the ICDS history</a:t>
            </a:r>
            <a:endParaRPr b="0" lang="en-US" sz="2400" spc="-1" strike="noStrike">
              <a:solidFill>
                <a:srgbClr val="3f51b5"/>
              </a:solidFill>
              <a:latin typeface="LisaBecker"/>
            </a:endParaRPr>
          </a:p>
        </p:txBody>
      </p:sp>
      <p:sp>
        <p:nvSpPr>
          <p:cNvPr id="105" name=""/>
          <p:cNvSpPr/>
          <p:nvPr/>
        </p:nvSpPr>
        <p:spPr>
          <a:xfrm>
            <a:off x="3841200" y="1020600"/>
            <a:ext cx="2351160" cy="260784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GB" sz="1500" spc="-1" strike="noStrike">
                <a:solidFill>
                  <a:srgbClr val="c9211e"/>
                </a:solidFill>
                <a:latin typeface="Arial"/>
                <a:ea typeface="DejaVu Sans"/>
              </a:rPr>
              <a:t>The final revision to the Statutes of the ICDS was approved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The official foundation date of the </a:t>
            </a:r>
            <a:br>
              <a:rPr sz="1500"/>
            </a:b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International Community of the Divine Savior </a:t>
            </a:r>
            <a:br>
              <a:rPr sz="1500"/>
            </a:b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is</a:t>
            </a:r>
            <a:br>
              <a:rPr sz="1500"/>
            </a:b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 December 8, 2022.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7186680" y="2202120"/>
            <a:ext cx="2351160" cy="2231280"/>
          </a:xfrm>
          <a:prstGeom prst="borderCallout3">
            <a:avLst/>
          </a:prstGeom>
          <a:solidFill>
            <a:srgbClr val="bbdefb"/>
          </a:solidFill>
          <a:ln w="18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The ceremony of recognition of the ICDS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as an </a:t>
            </a:r>
            <a:br>
              <a:rPr sz="15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International Private Association of the Faithful, </a:t>
            </a:r>
            <a:br>
              <a:rPr sz="15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dotted with juridical personality </a:t>
            </a:r>
            <a:br>
              <a:rPr sz="1500"/>
            </a:br>
            <a:r>
              <a:rPr b="0" lang="de-DE" sz="1500" spc="-1" strike="noStrike">
                <a:solidFill>
                  <a:srgbClr val="000000"/>
                </a:solidFill>
                <a:latin typeface="Arial"/>
                <a:ea typeface="DejaVu Sans"/>
              </a:rPr>
              <a:t>will take place on Feb. 8.</a:t>
            </a: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 txBox="1"/>
          <p:nvPr/>
        </p:nvSpPr>
        <p:spPr>
          <a:xfrm>
            <a:off x="1676160" y="2343240"/>
            <a:ext cx="1962360" cy="142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de-DE" sz="2800" spc="-1" strike="noStrike">
                <a:solidFill>
                  <a:srgbClr val="fce4ec"/>
                </a:solidFill>
                <a:latin typeface="Arial"/>
              </a:rPr>
              <a:t>waiting 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de-DE" sz="2800" spc="-1" strike="noStrike">
                <a:solidFill>
                  <a:srgbClr val="fce4ec"/>
                </a:solidFill>
                <a:latin typeface="Arial"/>
              </a:rPr>
              <a:t>&amp; 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de-DE" sz="2800" spc="-1" strike="noStrike">
                <a:solidFill>
                  <a:srgbClr val="fce4ec"/>
                </a:solidFill>
                <a:latin typeface="Arial"/>
              </a:rPr>
              <a:t>hoping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"/>
                            </p:stCondLst>
                            <p:childTnLst>
                              <p:par>
                                <p:cTn id="172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"/>
                            </p:stCondLst>
                            <p:childTnLst>
                              <p:par>
                                <p:cTn id="182" nodeType="afterEffect" fill="hold" presetClass="entr" presetID="55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3191760" y="1396080"/>
            <a:ext cx="5527080" cy="3681000"/>
          </a:xfrm>
          <a:prstGeom prst="rect">
            <a:avLst/>
          </a:prstGeom>
          <a:ln w="0">
            <a:noFill/>
          </a:ln>
        </p:spPr>
      </p:pic>
      <p:sp>
        <p:nvSpPr>
          <p:cNvPr id="109" name=""/>
          <p:cNvSpPr txBox="1"/>
          <p:nvPr/>
        </p:nvSpPr>
        <p:spPr>
          <a:xfrm>
            <a:off x="4010040" y="714240"/>
            <a:ext cx="3800520" cy="77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de-DE" sz="2200" spc="-1" strike="noStrike">
                <a:solidFill>
                  <a:srgbClr val="3f51b5"/>
                </a:solidFill>
                <a:latin typeface="LisaBecker"/>
              </a:rPr>
              <a:t>There is a long way behind us</a:t>
            </a:r>
            <a:endParaRPr b="0" lang="de-DE" sz="2200" spc="-1" strike="noStrike">
              <a:solidFill>
                <a:srgbClr val="000000"/>
              </a:solidFill>
              <a:latin typeface="Arial"/>
            </a:endParaRPr>
          </a:p>
          <a:p>
            <a:endParaRPr b="0" lang="de-DE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"/>
          <p:cNvSpPr txBox="1"/>
          <p:nvPr/>
        </p:nvSpPr>
        <p:spPr>
          <a:xfrm>
            <a:off x="2124360" y="5276520"/>
            <a:ext cx="7772040" cy="121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de-DE" sz="3600" spc="-1" strike="noStrike">
                <a:solidFill>
                  <a:srgbClr val="3f51b5"/>
                </a:solidFill>
                <a:latin typeface="LisaBecker"/>
              </a:rPr>
              <a:t>and hopefully a much longer one in front of us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afterEffect" fill="hold" presetClass="entr" presetID="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3" dur="5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4" dur="5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"/>
                            </p:stCondLst>
                            <p:childTnLst>
                              <p:par>
                                <p:cTn id="196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8" dur="4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03" dur="1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"/>
          <p:cNvSpPr txBox="1"/>
          <p:nvPr/>
        </p:nvSpPr>
        <p:spPr>
          <a:xfrm>
            <a:off x="2981160" y="2828880"/>
            <a:ext cx="5505480" cy="235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/>
            <a:r>
              <a:rPr b="0" lang="de-DE" sz="1800" spc="-1" strike="noStrike">
                <a:solidFill>
                  <a:srgbClr val="0066cc"/>
                </a:solidFill>
                <a:latin typeface="Arial"/>
                <a:ea typeface="Microsoft YaHei"/>
              </a:rPr>
              <a:t>A text by Kenzia Drake ICDS is available for this presentation.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de-DE" sz="1800" spc="-1" strike="noStrike">
                <a:solidFill>
                  <a:srgbClr val="0066cc"/>
                </a:solidFill>
                <a:latin typeface="Arial"/>
                <a:ea typeface="Microsoft YaHei"/>
              </a:rPr>
              <a:t>Text, Graphic and Design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de-DE" sz="1800" spc="-1" strike="noStrike">
                <a:solidFill>
                  <a:srgbClr val="0066cc"/>
                </a:solidFill>
                <a:latin typeface="Arial"/>
                <a:ea typeface="Microsoft YaHei"/>
              </a:rPr>
              <a:t>by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de-DE" sz="1800" spc="-1" strike="noStrike">
                <a:solidFill>
                  <a:srgbClr val="0066cc"/>
                </a:solidFill>
                <a:latin typeface="Arial"/>
                <a:ea typeface="Microsoft YaHei"/>
              </a:rPr>
              <a:t>Christian Patzl ICDS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de-DE" sz="1800" spc="-1" strike="noStrike">
                <a:solidFill>
                  <a:srgbClr val="0066cc"/>
                </a:solidFill>
                <a:latin typeface="Arial"/>
                <a:ea typeface="Microsoft YaHei"/>
              </a:rPr>
              <a:t>All rights reserved.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ICDS presentation</Template>
  <TotalTime>252</TotalTime>
  <Application>LibreOffice/7.5.1.2$Windows_X86_64 LibreOffice_project/fcbaee479e84c6cd81291587d2ee68cba099e129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2023-01-16T07:25:52Z</dcterms:created>
  <dc:creator>Christian Patzl</dc:creator>
  <dc:description/>
  <dc:language>en-US</dc:language>
  <cp:lastModifiedBy>Christian Patzl</cp:lastModifiedBy>
  <dcterms:modified xsi:type="dcterms:W3CDTF">2023-02-16T13:26:20Z</dcterms:modified>
  <cp:revision>19</cp:revision>
  <dc:subject/>
  <dc:title>ICDS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0</vt:r8>
  </property>
  <property fmtid="{D5CDD505-2E9C-101B-9397-08002B2CF9AE}" pid="7" name="PresentationFormat">
    <vt:lpwstr>Bildschirmpräsentation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11</vt:r8>
  </property>
</Properties>
</file>