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60" r:id="rId1"/>
  </p:sldMasterIdLst>
  <p:notesMasterIdLst>
    <p:notesMasterId r:id="rId48"/>
  </p:notesMasterIdLst>
  <p:sldIdLst>
    <p:sldId id="256" r:id="rId2"/>
    <p:sldId id="293" r:id="rId3"/>
    <p:sldId id="299" r:id="rId4"/>
    <p:sldId id="267" r:id="rId5"/>
    <p:sldId id="265" r:id="rId6"/>
    <p:sldId id="266" r:id="rId7"/>
    <p:sldId id="264" r:id="rId8"/>
    <p:sldId id="258" r:id="rId9"/>
    <p:sldId id="259" r:id="rId10"/>
    <p:sldId id="260" r:id="rId11"/>
    <p:sldId id="294" r:id="rId12"/>
    <p:sldId id="297" r:id="rId13"/>
    <p:sldId id="300" r:id="rId14"/>
    <p:sldId id="262" r:id="rId15"/>
    <p:sldId id="268" r:id="rId16"/>
    <p:sldId id="261" r:id="rId17"/>
    <p:sldId id="269" r:id="rId18"/>
    <p:sldId id="270" r:id="rId19"/>
    <p:sldId id="271" r:id="rId20"/>
    <p:sldId id="272" r:id="rId21"/>
    <p:sldId id="257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5" r:id="rId30"/>
    <p:sldId id="286" r:id="rId31"/>
    <p:sldId id="301" r:id="rId32"/>
    <p:sldId id="287" r:id="rId33"/>
    <p:sldId id="288" r:id="rId34"/>
    <p:sldId id="302" r:id="rId35"/>
    <p:sldId id="280" r:id="rId36"/>
    <p:sldId id="298" r:id="rId37"/>
    <p:sldId id="295" r:id="rId38"/>
    <p:sldId id="281" r:id="rId39"/>
    <p:sldId id="282" r:id="rId40"/>
    <p:sldId id="296" r:id="rId41"/>
    <p:sldId id="290" r:id="rId42"/>
    <p:sldId id="283" r:id="rId43"/>
    <p:sldId id="289" r:id="rId44"/>
    <p:sldId id="284" r:id="rId45"/>
    <p:sldId id="292" r:id="rId46"/>
    <p:sldId id="263" r:id="rId47"/>
  </p:sldIdLst>
  <p:sldSz cx="9144000" cy="6858000" type="screen4x3"/>
  <p:notesSz cx="6858000" cy="9144000"/>
  <p:embeddedFontLst>
    <p:embeddedFont>
      <p:font typeface="Wingdings 2" panose="05020102010507070707" pitchFamily="18" charset="2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LisaBecker" panose="02000506070000020004" pitchFamily="2" charset="0"/>
      <p:regular r:id="rId54"/>
    </p:embeddedFont>
    <p:embeddedFont>
      <p:font typeface="MV Boli" panose="02000500030200090000" pitchFamily="2" charset="0"/>
      <p:regular r:id="rId55"/>
    </p:embeddedFont>
    <p:embeddedFont>
      <p:font typeface="Lucida Calligraphy" panose="03010101010101010101" pitchFamily="66" charset="0"/>
      <p:regular r:id="rId56"/>
    </p:embeddedFont>
    <p:embeddedFont>
      <p:font typeface="Franklin Gothic Medium" panose="020B0603020102020204" pitchFamily="34" charset="0"/>
      <p:regular r:id="rId57"/>
      <p:italic r:id="rId58"/>
    </p:embeddedFont>
    <p:embeddedFont>
      <p:font typeface="Wingdings 3" panose="05040102010807070707" pitchFamily="18" charset="2"/>
      <p:regular r:id="rId5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6038"/>
    <a:srgbClr val="FF8F8F"/>
    <a:srgbClr val="2FA6FF"/>
    <a:srgbClr val="FF4B4B"/>
    <a:srgbClr val="800000"/>
    <a:srgbClr val="FFFFFF"/>
    <a:srgbClr val="FF6699"/>
    <a:srgbClr val="FFCCCC"/>
    <a:srgbClr val="66FFCC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16" autoAdjust="0"/>
    <p:restoredTop sz="94671" autoAdjust="0"/>
  </p:normalViewPr>
  <p:slideViewPr>
    <p:cSldViewPr showGuides="1">
      <p:cViewPr varScale="1">
        <p:scale>
          <a:sx n="66" d="100"/>
          <a:sy n="66" d="100"/>
        </p:scale>
        <p:origin x="-1008" y="-96"/>
      </p:cViewPr>
      <p:guideLst>
        <p:guide orient="horz" pos="2160"/>
        <p:guide pos="4468"/>
      </p:guideLst>
    </p:cSldViewPr>
  </p:slideViewPr>
  <p:outlineViewPr>
    <p:cViewPr>
      <p:scale>
        <a:sx n="33" d="100"/>
        <a:sy n="33" d="100"/>
      </p:scale>
      <p:origin x="0" y="508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0FF94A-BFEC-4E73-B030-CF8EC5FD7F05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112D1765-A21F-4AC8-88F6-823CDF8D7774}">
      <dgm:prSet phldrT="[Text]"/>
      <dgm:spPr>
        <a:gradFill flip="none" rotWithShape="1">
          <a:gsLst>
            <a:gs pos="0">
              <a:schemeClr val="accent1">
                <a:tint val="66000"/>
                <a:satMod val="160000"/>
                <a:alpha val="3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US" dirty="0" smtClean="0">
              <a:solidFill>
                <a:srgbClr val="800000"/>
              </a:solidFill>
              <a:latin typeface="LisaBecker" panose="02000506070000020004" pitchFamily="2" charset="0"/>
            </a:rPr>
            <a:t>Welcome to the general rat race ...</a:t>
          </a:r>
        </a:p>
        <a:p>
          <a:r>
            <a:rPr lang="en-US" dirty="0" smtClean="0">
              <a:solidFill>
                <a:srgbClr val="800000"/>
              </a:solidFill>
              <a:latin typeface="LisaBecker" panose="02000506070000020004" pitchFamily="2" charset="0"/>
            </a:rPr>
            <a:t>... you are part of it </a:t>
          </a:r>
          <a:br>
            <a:rPr lang="en-US" dirty="0" smtClean="0">
              <a:solidFill>
                <a:srgbClr val="800000"/>
              </a:solidFill>
              <a:latin typeface="LisaBecker" panose="02000506070000020004" pitchFamily="2" charset="0"/>
            </a:rPr>
          </a:br>
          <a:r>
            <a:rPr lang="en-US" dirty="0" smtClean="0">
              <a:solidFill>
                <a:srgbClr val="800000"/>
              </a:solidFill>
              <a:latin typeface="LisaBecker" panose="02000506070000020004" pitchFamily="2" charset="0"/>
            </a:rPr>
            <a:t>– also if you don't believe it at the moment!</a:t>
          </a:r>
          <a:endParaRPr lang="de-AT" dirty="0"/>
        </a:p>
      </dgm:t>
    </dgm:pt>
    <dgm:pt modelId="{D72491BF-141F-461B-95EE-ACA6F5733FAF}" type="parTrans" cxnId="{BCF07FB1-5A37-4A54-8583-CEBD9D90E15E}">
      <dgm:prSet/>
      <dgm:spPr/>
      <dgm:t>
        <a:bodyPr/>
        <a:lstStyle/>
        <a:p>
          <a:endParaRPr lang="de-AT"/>
        </a:p>
      </dgm:t>
    </dgm:pt>
    <dgm:pt modelId="{94D73CD3-0736-4957-8C1C-059F06D860E9}" type="sibTrans" cxnId="{BCF07FB1-5A37-4A54-8583-CEBD9D90E15E}">
      <dgm:prSet/>
      <dgm:spPr/>
      <dgm:t>
        <a:bodyPr/>
        <a:lstStyle/>
        <a:p>
          <a:endParaRPr lang="de-AT"/>
        </a:p>
      </dgm:t>
    </dgm:pt>
    <dgm:pt modelId="{566B9597-9EF2-4531-998C-931BAA572A41}" type="pres">
      <dgm:prSet presAssocID="{B30FF94A-BFEC-4E73-B030-CF8EC5FD7F0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E037996B-5E9F-439A-95BB-329FC81A3FA7}" type="pres">
      <dgm:prSet presAssocID="{112D1765-A21F-4AC8-88F6-823CDF8D7774}" presName="centerShape" presStyleLbl="node0" presStyleIdx="0" presStyleCnt="1" custLinFactNeighborX="-16"/>
      <dgm:spPr/>
      <dgm:t>
        <a:bodyPr/>
        <a:lstStyle/>
        <a:p>
          <a:endParaRPr lang="de-AT"/>
        </a:p>
      </dgm:t>
    </dgm:pt>
  </dgm:ptLst>
  <dgm:cxnLst>
    <dgm:cxn modelId="{C8F6394A-4FBC-450B-8CD5-1C4C8B973B32}" type="presOf" srcId="{112D1765-A21F-4AC8-88F6-823CDF8D7774}" destId="{E037996B-5E9F-439A-95BB-329FC81A3FA7}" srcOrd="0" destOrd="0" presId="urn:microsoft.com/office/officeart/2005/8/layout/radial6"/>
    <dgm:cxn modelId="{B1B7C0CA-B082-43EB-A7F4-947DAD76C12C}" type="presOf" srcId="{B30FF94A-BFEC-4E73-B030-CF8EC5FD7F05}" destId="{566B9597-9EF2-4531-998C-931BAA572A41}" srcOrd="0" destOrd="0" presId="urn:microsoft.com/office/officeart/2005/8/layout/radial6"/>
    <dgm:cxn modelId="{BCF07FB1-5A37-4A54-8583-CEBD9D90E15E}" srcId="{B30FF94A-BFEC-4E73-B030-CF8EC5FD7F05}" destId="{112D1765-A21F-4AC8-88F6-823CDF8D7774}" srcOrd="0" destOrd="0" parTransId="{D72491BF-141F-461B-95EE-ACA6F5733FAF}" sibTransId="{94D73CD3-0736-4957-8C1C-059F06D860E9}"/>
    <dgm:cxn modelId="{4A67C588-441A-47AE-9EBB-9F54218820EB}" type="presParOf" srcId="{566B9597-9EF2-4531-998C-931BAA572A41}" destId="{E037996B-5E9F-439A-95BB-329FC81A3FA7}" srcOrd="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37996B-5E9F-439A-95BB-329FC81A3FA7}">
      <dsp:nvSpPr>
        <dsp:cNvPr id="0" name=""/>
        <dsp:cNvSpPr/>
      </dsp:nvSpPr>
      <dsp:spPr>
        <a:xfrm>
          <a:off x="1016979" y="1984"/>
          <a:ext cx="4060031" cy="4060031"/>
        </a:xfrm>
        <a:prstGeom prst="ellipse">
          <a:avLst/>
        </a:prstGeom>
        <a:gradFill flip="none" rotWithShape="1">
          <a:gsLst>
            <a:gs pos="0">
              <a:schemeClr val="accent1">
                <a:tint val="66000"/>
                <a:satMod val="160000"/>
                <a:alpha val="3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solidFill>
                <a:srgbClr val="800000"/>
              </a:solidFill>
              <a:latin typeface="LisaBecker" panose="02000506070000020004" pitchFamily="2" charset="0"/>
            </a:rPr>
            <a:t>Welcome to the general rat race ...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solidFill>
                <a:srgbClr val="800000"/>
              </a:solidFill>
              <a:latin typeface="LisaBecker" panose="02000506070000020004" pitchFamily="2" charset="0"/>
            </a:rPr>
            <a:t>... you are part of it </a:t>
          </a:r>
          <a:br>
            <a:rPr lang="en-US" sz="3100" kern="1200" dirty="0" smtClean="0">
              <a:solidFill>
                <a:srgbClr val="800000"/>
              </a:solidFill>
              <a:latin typeface="LisaBecker" panose="02000506070000020004" pitchFamily="2" charset="0"/>
            </a:rPr>
          </a:br>
          <a:r>
            <a:rPr lang="en-US" sz="3100" kern="1200" dirty="0" smtClean="0">
              <a:solidFill>
                <a:srgbClr val="800000"/>
              </a:solidFill>
              <a:latin typeface="LisaBecker" panose="02000506070000020004" pitchFamily="2" charset="0"/>
            </a:rPr>
            <a:t>– also if you don't believe it at the moment!</a:t>
          </a:r>
          <a:endParaRPr lang="de-AT" sz="3100" kern="1200" dirty="0"/>
        </a:p>
      </dsp:txBody>
      <dsp:txXfrm>
        <a:off x="1611557" y="596562"/>
        <a:ext cx="2870875" cy="2870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D853F0-377E-4943-9EE2-22A501B3191C}" type="datetimeFigureOut">
              <a:rPr lang="de-AT" smtClean="0"/>
              <a:t>17.06.2016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59140-2965-4E51-B547-5BA89FEE472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27433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 28"/>
          <p:cNvSpPr>
            <a:spLocks noGrp="1"/>
          </p:cNvSpPr>
          <p:nvPr>
            <p:ph type="ctrTitle"/>
          </p:nvPr>
        </p:nvSpPr>
        <p:spPr>
          <a:xfrm>
            <a:off x="2771800" y="1412776"/>
            <a:ext cx="5923384" cy="1222375"/>
          </a:xfrm>
        </p:spPr>
        <p:txBody>
          <a:bodyPr anchor="t"/>
          <a:lstStyle>
            <a:lvl1pPr>
              <a:defRPr>
                <a:solidFill>
                  <a:srgbClr val="800000"/>
                </a:solidFill>
                <a:latin typeface="LisaBecker" panose="02000506070000020004" pitchFamily="2" charset="0"/>
              </a:defRPr>
            </a:lvl1pPr>
          </a:lstStyle>
          <a:p>
            <a:r>
              <a:rPr kumimoji="0" lang="de-DE" dirty="0" smtClean="0"/>
              <a:t>Titelmasterformat durch Klicken bearbeiten</a:t>
            </a:r>
            <a:endParaRPr kumimoji="0" lang="en-US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2771800" y="3429000"/>
            <a:ext cx="6139408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rgbClr val="800000"/>
                </a:solidFill>
                <a:latin typeface="LisaBecker" panose="02000506070000020004" pitchFamily="2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dirty="0" smtClean="0"/>
              <a:t>Formatvorlage des Untertitelmasters durch Klicken bearbeiten</a:t>
            </a:r>
            <a:endParaRPr kumimoji="0" lang="en-US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1840" y="6165304"/>
            <a:ext cx="5472608" cy="675777"/>
          </a:xfrm>
        </p:spPr>
        <p:txBody>
          <a:bodyPr/>
          <a:lstStyle>
            <a:lvl1pPr algn="ctr">
              <a:defRPr>
                <a:solidFill>
                  <a:schemeClr val="accent2">
                    <a:lumMod val="50000"/>
                  </a:schemeClr>
                </a:solidFill>
                <a:latin typeface="Lucida Calligraphy" panose="03010101010101010101" pitchFamily="66" charset="0"/>
              </a:defRPr>
            </a:lvl1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de-DE" altLang="de-DE" b="1" dirty="0" err="1" smtClean="0"/>
              <a:t>Salvatorians</a:t>
            </a:r>
            <a:r>
              <a:rPr lang="de-DE" altLang="de-DE" b="1" dirty="0" smtClean="0"/>
              <a:t>: „on </a:t>
            </a:r>
            <a:r>
              <a:rPr lang="de-DE" altLang="de-DE" b="1" dirty="0" err="1" smtClean="0"/>
              <a:t>fire</a:t>
            </a:r>
            <a:r>
              <a:rPr lang="de-DE" altLang="de-DE" b="1" dirty="0" smtClean="0"/>
              <a:t> </a:t>
            </a:r>
            <a:r>
              <a:rPr lang="de-DE" altLang="de-DE" b="1" dirty="0" err="1" smtClean="0"/>
              <a:t>with</a:t>
            </a:r>
            <a:r>
              <a:rPr lang="de-DE" altLang="de-DE" b="1" dirty="0" smtClean="0"/>
              <a:t> </a:t>
            </a:r>
            <a:r>
              <a:rPr lang="de-DE" altLang="de-DE" b="1" dirty="0" err="1" smtClean="0"/>
              <a:t>the</a:t>
            </a:r>
            <a:r>
              <a:rPr lang="de-DE" altLang="de-DE" b="1" dirty="0" smtClean="0"/>
              <a:t> Spirit“</a:t>
            </a:r>
          </a:p>
          <a:p>
            <a:r>
              <a:rPr lang="de-DE" altLang="de-DE" sz="1000" dirty="0" smtClean="0"/>
              <a:t>National </a:t>
            </a:r>
            <a:r>
              <a:rPr lang="de-DE" altLang="de-DE" sz="1000" dirty="0" err="1" smtClean="0"/>
              <a:t>assembly</a:t>
            </a:r>
            <a:r>
              <a:rPr lang="de-DE" altLang="de-DE" sz="1000" dirty="0" smtClean="0"/>
              <a:t> June, 20 -24 2016 – Milwaukee, US.</a:t>
            </a:r>
            <a:r>
              <a:rPr lang="de-DE" altLang="de-DE" dirty="0" smtClean="0"/>
              <a:t/>
            </a:r>
            <a:br>
              <a:rPr lang="de-DE" altLang="de-DE" dirty="0" smtClean="0"/>
            </a:br>
            <a:endParaRPr lang="de-DE" altLang="de-DE" sz="1000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0" y="-30832"/>
            <a:ext cx="344851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733256"/>
            <a:ext cx="1009676" cy="808686"/>
          </a:xfrm>
          <a:prstGeom prst="rect">
            <a:avLst/>
          </a:prstGeom>
        </p:spPr>
      </p:pic>
      <p:sp>
        <p:nvSpPr>
          <p:cNvPr id="4" name="Textfeld 3"/>
          <p:cNvSpPr txBox="1"/>
          <p:nvPr userDrawn="1"/>
        </p:nvSpPr>
        <p:spPr>
          <a:xfrm>
            <a:off x="43370" y="6617736"/>
            <a:ext cx="12250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© DI. Christian Patzl</a:t>
            </a:r>
            <a:endParaRPr lang="de-AT" sz="800" dirty="0">
              <a:solidFill>
                <a:schemeClr val="accent2">
                  <a:lumMod val="40000"/>
                  <a:lumOff val="6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9F09F-0A57-4B28-BBF0-7B86B67C9F05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8BFD1-9DB9-414A-9066-D14C174882C7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27" name="Inhaltsplatzhalt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25" name="Datumsplatzhalt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de-DE" altLang="de-DE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21DC7D5-CDEF-4FAD-8FC0-8F5F605FB88A}" type="slidenum">
              <a:rPr lang="de-DE" altLang="de-DE" smtClean="0"/>
              <a:pPr/>
              <a:t>‹Nr.›</a:t>
            </a:fld>
            <a:endParaRPr lang="de-DE" altLang="de-DE"/>
          </a:p>
        </p:txBody>
      </p:sp>
      <p:sp>
        <p:nvSpPr>
          <p:cNvPr id="7" name="Fußzeilenplatzhalter 1"/>
          <p:cNvSpPr txBox="1">
            <a:spLocks/>
          </p:cNvSpPr>
          <p:nvPr userDrawn="1"/>
        </p:nvSpPr>
        <p:spPr>
          <a:xfrm>
            <a:off x="3131840" y="6165304"/>
            <a:ext cx="5472608" cy="675777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200" kern="1200">
                <a:solidFill>
                  <a:schemeClr val="accent2">
                    <a:lumMod val="50000"/>
                  </a:schemeClr>
                </a:solidFill>
                <a:latin typeface="Lucida Calligraphy" panose="03010101010101010101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de-DE" altLang="de-DE" b="1" smtClean="0"/>
              <a:t>Salvatorians: „on fire with the Spirit“</a:t>
            </a:r>
          </a:p>
          <a:p>
            <a:r>
              <a:rPr lang="de-DE" altLang="de-DE" sz="1000" smtClean="0"/>
              <a:t>National assembly June, 20 -24 2016 – Milwaukee, US.</a:t>
            </a:r>
            <a:r>
              <a:rPr lang="de-DE" altLang="de-DE" smtClean="0"/>
              <a:t/>
            </a:r>
            <a:br>
              <a:rPr lang="de-DE" altLang="de-DE" smtClean="0"/>
            </a:br>
            <a:endParaRPr lang="de-DE" altLang="de-D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erade Verbindung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platzhalt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19" name="Datumsplatzhalt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F0F71-3DCB-4C30-9BC2-B8983A487FDA}" type="slidenum">
              <a:rPr lang="de-DE" altLang="de-DE" smtClean="0"/>
              <a:pPr/>
              <a:t>‹Nr.›</a:t>
            </a:fld>
            <a:endParaRPr lang="de-DE" alt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9" name="Fußzeilenplatzhalter 1"/>
          <p:cNvSpPr txBox="1">
            <a:spLocks/>
          </p:cNvSpPr>
          <p:nvPr userDrawn="1"/>
        </p:nvSpPr>
        <p:spPr>
          <a:xfrm>
            <a:off x="3131840" y="6165304"/>
            <a:ext cx="5472608" cy="675777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200" kern="1200">
                <a:solidFill>
                  <a:schemeClr val="accent2">
                    <a:lumMod val="50000"/>
                  </a:schemeClr>
                </a:solidFill>
                <a:latin typeface="Lucida Calligraphy" panose="03010101010101010101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de-DE" altLang="de-DE" b="1" smtClean="0"/>
              <a:t>Salvatorians: „on fire with the Spirit“</a:t>
            </a:r>
          </a:p>
          <a:p>
            <a:r>
              <a:rPr lang="de-DE" altLang="de-DE" sz="1000" smtClean="0"/>
              <a:t>National assembly June, 20 -24 2016 – Milwaukee, US.</a:t>
            </a:r>
            <a:r>
              <a:rPr lang="de-DE" altLang="de-DE" smtClean="0"/>
              <a:t/>
            </a:r>
            <a:br>
              <a:rPr lang="de-DE" altLang="de-DE" smtClean="0"/>
            </a:br>
            <a:endParaRPr lang="de-DE" altLang="de-DE" sz="10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4" name="Inhaltsplatzhalt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13" name="Inhaltsplatzhalt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31" name="Foliennummernplatzhalt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77A9-7265-4313-9CE4-C6E8940FC18F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25" name="Textplatzhalt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28" name="Inhaltsplatzhalt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D613B5F-D5BD-4E85-9764-6AD5CF3D799D}" type="slidenum">
              <a:rPr lang="de-DE" altLang="de-DE" smtClean="0"/>
              <a:pPr/>
              <a:t>‹Nr.›</a:t>
            </a:fld>
            <a:endParaRPr lang="de-DE" altLang="de-DE"/>
          </a:p>
        </p:txBody>
      </p:sp>
      <p:sp>
        <p:nvSpPr>
          <p:cNvPr id="11" name="Gerade Verbindung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21" name="Fußzeilenplatzhalt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E636-0298-4070-8D19-EBD943EEA4AA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24" name="Fußzeilenplatzhalt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9149-0EC5-4FB4-A02E-A58A6BF6AA75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erade Verbindung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26" name="Textplatzhalt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25" name="Datumsplatzhalt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29" name="Fußzeilenplatzhalt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81ED-AF59-458C-9337-45F3E518225A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de-DE" smtClean="0"/>
              <a:t>Bild durch Klicken auf Symbol hinzufügen</a:t>
            </a:r>
            <a:endParaRPr kumimoji="0"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31" name="Foliennummernplatzhalt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4C11-69C5-4338-A7BC-48F192A85744}" type="slidenum">
              <a:rPr lang="de-DE" altLang="de-DE" smtClean="0"/>
              <a:pPr/>
              <a:t>‹Nr.›</a:t>
            </a:fld>
            <a:endParaRPr lang="de-DE" altLang="de-DE"/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26" name="Textplatzhalt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de-DE" altLang="de-DE"/>
          </a:p>
        </p:txBody>
      </p:sp>
      <p:sp>
        <p:nvSpPr>
          <p:cNvPr id="28" name="Fußzeilenplatzhalt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5C134CD-EBF9-4F62-BB99-F3D8FA653B2D}" type="slidenum">
              <a:rPr lang="de-DE" altLang="de-DE" smtClean="0"/>
              <a:pPr/>
              <a:t>‹Nr.›</a:t>
            </a:fld>
            <a:endParaRPr lang="de-DE" altLang="de-DE"/>
          </a:p>
        </p:txBody>
      </p:sp>
      <p:sp>
        <p:nvSpPr>
          <p:cNvPr id="10" name="Titelplatzhalt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de-DE" dirty="0" smtClean="0"/>
              <a:t>Titelmasterformat durch Klicken bearbeiten</a:t>
            </a:r>
            <a:endParaRPr kumimoji="0" lang="en-US" dirty="0"/>
          </a:p>
        </p:txBody>
      </p:sp>
      <p:sp>
        <p:nvSpPr>
          <p:cNvPr id="12" name="Gerade Verbindung 11"/>
          <p:cNvSpPr>
            <a:spLocks noChangeShapeType="1"/>
          </p:cNvSpPr>
          <p:nvPr/>
        </p:nvSpPr>
        <p:spPr bwMode="auto">
          <a:xfrm>
            <a:off x="478854" y="6090915"/>
            <a:ext cx="8269610" cy="2381"/>
          </a:xfrm>
          <a:prstGeom prst="line">
            <a:avLst/>
          </a:prstGeom>
          <a:noFill/>
          <a:ln w="349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accent1">
                <a:lumMod val="60000"/>
                <a:lumOff val="40000"/>
              </a:schemeClr>
            </a:outerShdw>
            <a:reflection stA="45000" endPos="18000" dist="88900" dir="5400000" sy="-100000" algn="bl" rotWithShape="0"/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Fußzeilenplatzhalter 1"/>
          <p:cNvSpPr txBox="1">
            <a:spLocks/>
          </p:cNvSpPr>
          <p:nvPr/>
        </p:nvSpPr>
        <p:spPr>
          <a:xfrm>
            <a:off x="3131840" y="6165304"/>
            <a:ext cx="5472608" cy="6757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>
                    <a:lumMod val="50000"/>
                  </a:schemeClr>
                </a:solidFill>
                <a:latin typeface="Lucida Calligraphy" panose="03010101010101010101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de-DE" altLang="de-DE" sz="1200" b="1" dirty="0" err="1" smtClean="0"/>
              <a:t>Salvatorians</a:t>
            </a:r>
            <a:r>
              <a:rPr lang="de-DE" altLang="de-DE" sz="1200" b="1" dirty="0" smtClean="0"/>
              <a:t>: „on </a:t>
            </a:r>
            <a:r>
              <a:rPr lang="de-DE" altLang="de-DE" sz="1200" b="1" dirty="0" err="1" smtClean="0"/>
              <a:t>fire</a:t>
            </a:r>
            <a:r>
              <a:rPr lang="de-DE" altLang="de-DE" sz="1200" b="1" dirty="0" smtClean="0"/>
              <a:t> </a:t>
            </a:r>
            <a:r>
              <a:rPr lang="de-DE" altLang="de-DE" sz="1200" b="1" dirty="0" err="1" smtClean="0"/>
              <a:t>with</a:t>
            </a:r>
            <a:r>
              <a:rPr lang="de-DE" altLang="de-DE" sz="1200" b="1" dirty="0" smtClean="0"/>
              <a:t> </a:t>
            </a:r>
            <a:r>
              <a:rPr lang="de-DE" altLang="de-DE" sz="1200" b="1" dirty="0" err="1" smtClean="0"/>
              <a:t>the</a:t>
            </a:r>
            <a:r>
              <a:rPr lang="de-DE" altLang="de-DE" sz="1200" b="1" dirty="0" smtClean="0"/>
              <a:t> Spirit“</a:t>
            </a:r>
          </a:p>
          <a:p>
            <a:r>
              <a:rPr lang="de-DE" altLang="de-DE" sz="1000" dirty="0" smtClean="0"/>
              <a:t>National </a:t>
            </a:r>
            <a:r>
              <a:rPr lang="de-DE" altLang="de-DE" sz="1000" dirty="0" err="1" smtClean="0"/>
              <a:t>assembly</a:t>
            </a:r>
            <a:r>
              <a:rPr lang="de-DE" altLang="de-DE" sz="1000" dirty="0" smtClean="0"/>
              <a:t> June, 20 -24 2016 – Milwaukee, US.</a:t>
            </a:r>
            <a:r>
              <a:rPr lang="de-DE" altLang="de-DE" dirty="0" smtClean="0"/>
              <a:t/>
            </a:r>
            <a:br>
              <a:rPr lang="de-DE" altLang="de-DE" dirty="0" smtClean="0"/>
            </a:br>
            <a:endParaRPr lang="de-DE" altLang="de-DE" sz="1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8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40.png"/><Relationship Id="rId10" Type="http://schemas.microsoft.com/office/2007/relationships/diagramDrawing" Target="../diagrams/drawing1.xml"/><Relationship Id="rId4" Type="http://schemas.openxmlformats.org/officeDocument/2006/relationships/image" Target="../media/image39.emf"/><Relationship Id="rId9" Type="http://schemas.openxmlformats.org/officeDocument/2006/relationships/diagramColors" Target="../diagrams/colors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13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3.gif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627784" y="4293096"/>
            <a:ext cx="6139408" cy="1512168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unusual view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perspective of the third branch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how present the Holy Spirit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is.</a:t>
            </a:r>
            <a:r>
              <a:rPr lang="de-A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A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758070"/>
            <a:ext cx="4443993" cy="338328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516526" y="5559221"/>
            <a:ext cx="1867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 smtClean="0">
                <a:solidFill>
                  <a:srgbClr val="8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Christian Patzl CDS</a:t>
            </a:r>
            <a:endParaRPr lang="de-AT" sz="1400" dirty="0">
              <a:solidFill>
                <a:srgbClr val="8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1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14-eu5.ixquick.com/cgi-bin/serveimage?url=http:%2F%2Fwww.wadeco.de%2Fmedia%2Fcatalog%2Fproduct%2Fcache%2F1%2Fimage%2F9df78eab33525d08d6e5fb8d27136e95%2Fb%2Fa%2Fbaum-im-wind-bl_tter-x-wandtattoo.jpg&amp;sp=82acf4419700b0cb895774946b03ebf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4" name="AutoShape 4" descr="https://s14-eu5.ixquick.com/cgi-bin/serveimage?url=http:%2F%2Fwww.wadeco.de%2Fmedia%2Fcatalog%2Fproduct%2Fcache%2F1%2Fimage%2F9df78eab33525d08d6e5fb8d27136e95%2Fb%2Fa%2Fbaum-im-wind-bl_tter-x-wandtattoo.jpg&amp;sp=82acf4419700b0cb895774946b03ebf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561560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The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metaphor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of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Salvatorian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tree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883" y="1538157"/>
            <a:ext cx="2624333" cy="340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379" y="1774308"/>
            <a:ext cx="2337821" cy="2014732"/>
          </a:xfrm>
          <a:prstGeom prst="rect">
            <a:avLst/>
          </a:prstGeom>
          <a:ln>
            <a:noFill/>
          </a:ln>
        </p:spPr>
      </p:pic>
      <p:grpSp>
        <p:nvGrpSpPr>
          <p:cNvPr id="20" name="Gruppieren 19"/>
          <p:cNvGrpSpPr/>
          <p:nvPr/>
        </p:nvGrpSpPr>
        <p:grpSpPr>
          <a:xfrm>
            <a:off x="2150766" y="914580"/>
            <a:ext cx="2038294" cy="2830009"/>
            <a:chOff x="2150766" y="914580"/>
            <a:chExt cx="2038294" cy="2830009"/>
          </a:xfrm>
        </p:grpSpPr>
        <p:sp>
          <p:nvSpPr>
            <p:cNvPr id="10" name="Bogen 9"/>
            <p:cNvSpPr/>
            <p:nvPr/>
          </p:nvSpPr>
          <p:spPr>
            <a:xfrm rot="12417640">
              <a:off x="2150766" y="1595089"/>
              <a:ext cx="1299067" cy="1529969"/>
            </a:xfrm>
            <a:custGeom>
              <a:avLst/>
              <a:gdLst>
                <a:gd name="connsiteX0" fmla="*/ 1195691 w 2391383"/>
                <a:gd name="connsiteY0" fmla="*/ 0 h 1414162"/>
                <a:gd name="connsiteX1" fmla="*/ 2391383 w 2391383"/>
                <a:gd name="connsiteY1" fmla="*/ 707081 h 1414162"/>
                <a:gd name="connsiteX2" fmla="*/ 1195692 w 2391383"/>
                <a:gd name="connsiteY2" fmla="*/ 707081 h 1414162"/>
                <a:gd name="connsiteX3" fmla="*/ 1195691 w 2391383"/>
                <a:gd name="connsiteY3" fmla="*/ 0 h 1414162"/>
                <a:gd name="connsiteX0" fmla="*/ 1195691 w 2391383"/>
                <a:gd name="connsiteY0" fmla="*/ 0 h 1414162"/>
                <a:gd name="connsiteX1" fmla="*/ 2391383 w 2391383"/>
                <a:gd name="connsiteY1" fmla="*/ 707081 h 1414162"/>
                <a:gd name="connsiteX0" fmla="*/ 0 w 1299067"/>
                <a:gd name="connsiteY0" fmla="*/ 0 h 707081"/>
                <a:gd name="connsiteX1" fmla="*/ 1195692 w 1299067"/>
                <a:gd name="connsiteY1" fmla="*/ 707081 h 707081"/>
                <a:gd name="connsiteX2" fmla="*/ 1 w 1299067"/>
                <a:gd name="connsiteY2" fmla="*/ 707081 h 707081"/>
                <a:gd name="connsiteX3" fmla="*/ 0 w 1299067"/>
                <a:gd name="connsiteY3" fmla="*/ 0 h 707081"/>
                <a:gd name="connsiteX0" fmla="*/ 0 w 1299067"/>
                <a:gd name="connsiteY0" fmla="*/ 0 h 707081"/>
                <a:gd name="connsiteX1" fmla="*/ 1299067 w 1299067"/>
                <a:gd name="connsiteY1" fmla="*/ 563663 h 707081"/>
                <a:gd name="connsiteX0" fmla="*/ 0 w 1299067"/>
                <a:gd name="connsiteY0" fmla="*/ 0 h 707081"/>
                <a:gd name="connsiteX1" fmla="*/ 1195692 w 1299067"/>
                <a:gd name="connsiteY1" fmla="*/ 707081 h 707081"/>
                <a:gd name="connsiteX2" fmla="*/ 1 w 1299067"/>
                <a:gd name="connsiteY2" fmla="*/ 707081 h 707081"/>
                <a:gd name="connsiteX3" fmla="*/ 0 w 1299067"/>
                <a:gd name="connsiteY3" fmla="*/ 0 h 707081"/>
                <a:gd name="connsiteX0" fmla="*/ 0 w 1299067"/>
                <a:gd name="connsiteY0" fmla="*/ 0 h 707081"/>
                <a:gd name="connsiteX1" fmla="*/ 1299067 w 1299067"/>
                <a:gd name="connsiteY1" fmla="*/ 563663 h 707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9067" h="707081" stroke="0" extrusionOk="0">
                  <a:moveTo>
                    <a:pt x="0" y="0"/>
                  </a:moveTo>
                  <a:cubicBezTo>
                    <a:pt x="660362" y="0"/>
                    <a:pt x="1195692" y="316571"/>
                    <a:pt x="1195692" y="707081"/>
                  </a:cubicBezTo>
                  <a:lnTo>
                    <a:pt x="1" y="707081"/>
                  </a:lnTo>
                  <a:cubicBezTo>
                    <a:pt x="1" y="471387"/>
                    <a:pt x="0" y="235694"/>
                    <a:pt x="0" y="0"/>
                  </a:cubicBezTo>
                  <a:close/>
                </a:path>
                <a:path w="1299067" h="707081" fill="none">
                  <a:moveTo>
                    <a:pt x="0" y="0"/>
                  </a:moveTo>
                  <a:cubicBezTo>
                    <a:pt x="660362" y="0"/>
                    <a:pt x="1167475" y="240089"/>
                    <a:pt x="1299067" y="563663"/>
                  </a:cubicBezTo>
                </a:path>
              </a:pathLst>
            </a:custGeom>
            <a:ln w="19050">
              <a:gradFill>
                <a:gsLst>
                  <a:gs pos="0">
                    <a:srgbClr val="00B0F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AT" b="1" dirty="0"/>
            </a:p>
          </p:txBody>
        </p:sp>
        <p:sp>
          <p:nvSpPr>
            <p:cNvPr id="12" name="Bogen 9"/>
            <p:cNvSpPr/>
            <p:nvPr/>
          </p:nvSpPr>
          <p:spPr>
            <a:xfrm rot="12417640">
              <a:off x="2489707" y="1792207"/>
              <a:ext cx="1299067" cy="707081"/>
            </a:xfrm>
            <a:custGeom>
              <a:avLst/>
              <a:gdLst>
                <a:gd name="connsiteX0" fmla="*/ 1195691 w 2391383"/>
                <a:gd name="connsiteY0" fmla="*/ 0 h 1414162"/>
                <a:gd name="connsiteX1" fmla="*/ 2391383 w 2391383"/>
                <a:gd name="connsiteY1" fmla="*/ 707081 h 1414162"/>
                <a:gd name="connsiteX2" fmla="*/ 1195692 w 2391383"/>
                <a:gd name="connsiteY2" fmla="*/ 707081 h 1414162"/>
                <a:gd name="connsiteX3" fmla="*/ 1195691 w 2391383"/>
                <a:gd name="connsiteY3" fmla="*/ 0 h 1414162"/>
                <a:gd name="connsiteX0" fmla="*/ 1195691 w 2391383"/>
                <a:gd name="connsiteY0" fmla="*/ 0 h 1414162"/>
                <a:gd name="connsiteX1" fmla="*/ 2391383 w 2391383"/>
                <a:gd name="connsiteY1" fmla="*/ 707081 h 1414162"/>
                <a:gd name="connsiteX0" fmla="*/ 0 w 1299067"/>
                <a:gd name="connsiteY0" fmla="*/ 0 h 707081"/>
                <a:gd name="connsiteX1" fmla="*/ 1195692 w 1299067"/>
                <a:gd name="connsiteY1" fmla="*/ 707081 h 707081"/>
                <a:gd name="connsiteX2" fmla="*/ 1 w 1299067"/>
                <a:gd name="connsiteY2" fmla="*/ 707081 h 707081"/>
                <a:gd name="connsiteX3" fmla="*/ 0 w 1299067"/>
                <a:gd name="connsiteY3" fmla="*/ 0 h 707081"/>
                <a:gd name="connsiteX0" fmla="*/ 0 w 1299067"/>
                <a:gd name="connsiteY0" fmla="*/ 0 h 707081"/>
                <a:gd name="connsiteX1" fmla="*/ 1299067 w 1299067"/>
                <a:gd name="connsiteY1" fmla="*/ 563663 h 707081"/>
                <a:gd name="connsiteX0" fmla="*/ 0 w 1299067"/>
                <a:gd name="connsiteY0" fmla="*/ 0 h 707081"/>
                <a:gd name="connsiteX1" fmla="*/ 1195692 w 1299067"/>
                <a:gd name="connsiteY1" fmla="*/ 707081 h 707081"/>
                <a:gd name="connsiteX2" fmla="*/ 1 w 1299067"/>
                <a:gd name="connsiteY2" fmla="*/ 707081 h 707081"/>
                <a:gd name="connsiteX3" fmla="*/ 0 w 1299067"/>
                <a:gd name="connsiteY3" fmla="*/ 0 h 707081"/>
                <a:gd name="connsiteX0" fmla="*/ 0 w 1299067"/>
                <a:gd name="connsiteY0" fmla="*/ 0 h 707081"/>
                <a:gd name="connsiteX1" fmla="*/ 1299067 w 1299067"/>
                <a:gd name="connsiteY1" fmla="*/ 563663 h 707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9067" h="707081" stroke="0" extrusionOk="0">
                  <a:moveTo>
                    <a:pt x="0" y="0"/>
                  </a:moveTo>
                  <a:cubicBezTo>
                    <a:pt x="660362" y="0"/>
                    <a:pt x="1195692" y="316571"/>
                    <a:pt x="1195692" y="707081"/>
                  </a:cubicBezTo>
                  <a:lnTo>
                    <a:pt x="1" y="707081"/>
                  </a:lnTo>
                  <a:cubicBezTo>
                    <a:pt x="1" y="471387"/>
                    <a:pt x="0" y="235694"/>
                    <a:pt x="0" y="0"/>
                  </a:cubicBezTo>
                  <a:close/>
                </a:path>
                <a:path w="1299067" h="707081" fill="none">
                  <a:moveTo>
                    <a:pt x="0" y="0"/>
                  </a:moveTo>
                  <a:cubicBezTo>
                    <a:pt x="660362" y="0"/>
                    <a:pt x="1167475" y="240089"/>
                    <a:pt x="1299067" y="563663"/>
                  </a:cubicBezTo>
                </a:path>
              </a:pathLst>
            </a:custGeom>
            <a:ln w="19050">
              <a:gradFill>
                <a:gsLst>
                  <a:gs pos="0">
                    <a:srgbClr val="66FFCC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3" name="Bogen 9"/>
            <p:cNvSpPr/>
            <p:nvPr/>
          </p:nvSpPr>
          <p:spPr>
            <a:xfrm rot="12417640">
              <a:off x="2889993" y="2825898"/>
              <a:ext cx="1299067" cy="707081"/>
            </a:xfrm>
            <a:custGeom>
              <a:avLst/>
              <a:gdLst>
                <a:gd name="connsiteX0" fmla="*/ 1195691 w 2391383"/>
                <a:gd name="connsiteY0" fmla="*/ 0 h 1414162"/>
                <a:gd name="connsiteX1" fmla="*/ 2391383 w 2391383"/>
                <a:gd name="connsiteY1" fmla="*/ 707081 h 1414162"/>
                <a:gd name="connsiteX2" fmla="*/ 1195692 w 2391383"/>
                <a:gd name="connsiteY2" fmla="*/ 707081 h 1414162"/>
                <a:gd name="connsiteX3" fmla="*/ 1195691 w 2391383"/>
                <a:gd name="connsiteY3" fmla="*/ 0 h 1414162"/>
                <a:gd name="connsiteX0" fmla="*/ 1195691 w 2391383"/>
                <a:gd name="connsiteY0" fmla="*/ 0 h 1414162"/>
                <a:gd name="connsiteX1" fmla="*/ 2391383 w 2391383"/>
                <a:gd name="connsiteY1" fmla="*/ 707081 h 1414162"/>
                <a:gd name="connsiteX0" fmla="*/ 0 w 1299067"/>
                <a:gd name="connsiteY0" fmla="*/ 0 h 707081"/>
                <a:gd name="connsiteX1" fmla="*/ 1195692 w 1299067"/>
                <a:gd name="connsiteY1" fmla="*/ 707081 h 707081"/>
                <a:gd name="connsiteX2" fmla="*/ 1 w 1299067"/>
                <a:gd name="connsiteY2" fmla="*/ 707081 h 707081"/>
                <a:gd name="connsiteX3" fmla="*/ 0 w 1299067"/>
                <a:gd name="connsiteY3" fmla="*/ 0 h 707081"/>
                <a:gd name="connsiteX0" fmla="*/ 0 w 1299067"/>
                <a:gd name="connsiteY0" fmla="*/ 0 h 707081"/>
                <a:gd name="connsiteX1" fmla="*/ 1299067 w 1299067"/>
                <a:gd name="connsiteY1" fmla="*/ 563663 h 707081"/>
                <a:gd name="connsiteX0" fmla="*/ 0 w 1299067"/>
                <a:gd name="connsiteY0" fmla="*/ 0 h 707081"/>
                <a:gd name="connsiteX1" fmla="*/ 1195692 w 1299067"/>
                <a:gd name="connsiteY1" fmla="*/ 707081 h 707081"/>
                <a:gd name="connsiteX2" fmla="*/ 1 w 1299067"/>
                <a:gd name="connsiteY2" fmla="*/ 707081 h 707081"/>
                <a:gd name="connsiteX3" fmla="*/ 0 w 1299067"/>
                <a:gd name="connsiteY3" fmla="*/ 0 h 707081"/>
                <a:gd name="connsiteX0" fmla="*/ 0 w 1299067"/>
                <a:gd name="connsiteY0" fmla="*/ 0 h 707081"/>
                <a:gd name="connsiteX1" fmla="*/ 1299067 w 1299067"/>
                <a:gd name="connsiteY1" fmla="*/ 563663 h 707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9067" h="707081" stroke="0" extrusionOk="0">
                  <a:moveTo>
                    <a:pt x="0" y="0"/>
                  </a:moveTo>
                  <a:cubicBezTo>
                    <a:pt x="660362" y="0"/>
                    <a:pt x="1195692" y="316571"/>
                    <a:pt x="1195692" y="707081"/>
                  </a:cubicBezTo>
                  <a:lnTo>
                    <a:pt x="1" y="707081"/>
                  </a:lnTo>
                  <a:cubicBezTo>
                    <a:pt x="1" y="471387"/>
                    <a:pt x="0" y="235694"/>
                    <a:pt x="0" y="0"/>
                  </a:cubicBezTo>
                  <a:close/>
                </a:path>
                <a:path w="1299067" h="707081" fill="none">
                  <a:moveTo>
                    <a:pt x="0" y="0"/>
                  </a:moveTo>
                  <a:cubicBezTo>
                    <a:pt x="660362" y="0"/>
                    <a:pt x="1167475" y="240089"/>
                    <a:pt x="1299067" y="563663"/>
                  </a:cubicBezTo>
                </a:path>
              </a:pathLst>
            </a:custGeom>
            <a:ln w="19050">
              <a:gradFill>
                <a:gsLst>
                  <a:gs pos="0">
                    <a:srgbClr val="66FFCC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4" name="Bogen 9"/>
            <p:cNvSpPr/>
            <p:nvPr/>
          </p:nvSpPr>
          <p:spPr>
            <a:xfrm rot="12417640">
              <a:off x="2802173" y="1420767"/>
              <a:ext cx="1299067" cy="707081"/>
            </a:xfrm>
            <a:custGeom>
              <a:avLst/>
              <a:gdLst>
                <a:gd name="connsiteX0" fmla="*/ 1195691 w 2391383"/>
                <a:gd name="connsiteY0" fmla="*/ 0 h 1414162"/>
                <a:gd name="connsiteX1" fmla="*/ 2391383 w 2391383"/>
                <a:gd name="connsiteY1" fmla="*/ 707081 h 1414162"/>
                <a:gd name="connsiteX2" fmla="*/ 1195692 w 2391383"/>
                <a:gd name="connsiteY2" fmla="*/ 707081 h 1414162"/>
                <a:gd name="connsiteX3" fmla="*/ 1195691 w 2391383"/>
                <a:gd name="connsiteY3" fmla="*/ 0 h 1414162"/>
                <a:gd name="connsiteX0" fmla="*/ 1195691 w 2391383"/>
                <a:gd name="connsiteY0" fmla="*/ 0 h 1414162"/>
                <a:gd name="connsiteX1" fmla="*/ 2391383 w 2391383"/>
                <a:gd name="connsiteY1" fmla="*/ 707081 h 1414162"/>
                <a:gd name="connsiteX0" fmla="*/ 0 w 1299067"/>
                <a:gd name="connsiteY0" fmla="*/ 0 h 707081"/>
                <a:gd name="connsiteX1" fmla="*/ 1195692 w 1299067"/>
                <a:gd name="connsiteY1" fmla="*/ 707081 h 707081"/>
                <a:gd name="connsiteX2" fmla="*/ 1 w 1299067"/>
                <a:gd name="connsiteY2" fmla="*/ 707081 h 707081"/>
                <a:gd name="connsiteX3" fmla="*/ 0 w 1299067"/>
                <a:gd name="connsiteY3" fmla="*/ 0 h 707081"/>
                <a:gd name="connsiteX0" fmla="*/ 0 w 1299067"/>
                <a:gd name="connsiteY0" fmla="*/ 0 h 707081"/>
                <a:gd name="connsiteX1" fmla="*/ 1299067 w 1299067"/>
                <a:gd name="connsiteY1" fmla="*/ 563663 h 707081"/>
                <a:gd name="connsiteX0" fmla="*/ 0 w 1299067"/>
                <a:gd name="connsiteY0" fmla="*/ 0 h 707081"/>
                <a:gd name="connsiteX1" fmla="*/ 1195692 w 1299067"/>
                <a:gd name="connsiteY1" fmla="*/ 707081 h 707081"/>
                <a:gd name="connsiteX2" fmla="*/ 1 w 1299067"/>
                <a:gd name="connsiteY2" fmla="*/ 707081 h 707081"/>
                <a:gd name="connsiteX3" fmla="*/ 0 w 1299067"/>
                <a:gd name="connsiteY3" fmla="*/ 0 h 707081"/>
                <a:gd name="connsiteX0" fmla="*/ 0 w 1299067"/>
                <a:gd name="connsiteY0" fmla="*/ 0 h 707081"/>
                <a:gd name="connsiteX1" fmla="*/ 1299067 w 1299067"/>
                <a:gd name="connsiteY1" fmla="*/ 563663 h 707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9067" h="707081" stroke="0" extrusionOk="0">
                  <a:moveTo>
                    <a:pt x="0" y="0"/>
                  </a:moveTo>
                  <a:cubicBezTo>
                    <a:pt x="660362" y="0"/>
                    <a:pt x="1195692" y="316571"/>
                    <a:pt x="1195692" y="707081"/>
                  </a:cubicBezTo>
                  <a:lnTo>
                    <a:pt x="1" y="707081"/>
                  </a:lnTo>
                  <a:cubicBezTo>
                    <a:pt x="1" y="471387"/>
                    <a:pt x="0" y="235694"/>
                    <a:pt x="0" y="0"/>
                  </a:cubicBezTo>
                  <a:close/>
                </a:path>
                <a:path w="1299067" h="707081" fill="none">
                  <a:moveTo>
                    <a:pt x="0" y="0"/>
                  </a:moveTo>
                  <a:cubicBezTo>
                    <a:pt x="660362" y="0"/>
                    <a:pt x="1167475" y="240089"/>
                    <a:pt x="1299067" y="563663"/>
                  </a:cubicBezTo>
                </a:path>
              </a:pathLst>
            </a:custGeom>
            <a:ln w="19050">
              <a:gradFill>
                <a:gsLst>
                  <a:gs pos="0">
                    <a:srgbClr val="66FFCC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5" name="Bogen 9"/>
            <p:cNvSpPr/>
            <p:nvPr/>
          </p:nvSpPr>
          <p:spPr>
            <a:xfrm rot="10384778">
              <a:off x="2601731" y="914580"/>
              <a:ext cx="1299067" cy="1529969"/>
            </a:xfrm>
            <a:custGeom>
              <a:avLst/>
              <a:gdLst>
                <a:gd name="connsiteX0" fmla="*/ 1195691 w 2391383"/>
                <a:gd name="connsiteY0" fmla="*/ 0 h 1414162"/>
                <a:gd name="connsiteX1" fmla="*/ 2391383 w 2391383"/>
                <a:gd name="connsiteY1" fmla="*/ 707081 h 1414162"/>
                <a:gd name="connsiteX2" fmla="*/ 1195692 w 2391383"/>
                <a:gd name="connsiteY2" fmla="*/ 707081 h 1414162"/>
                <a:gd name="connsiteX3" fmla="*/ 1195691 w 2391383"/>
                <a:gd name="connsiteY3" fmla="*/ 0 h 1414162"/>
                <a:gd name="connsiteX0" fmla="*/ 1195691 w 2391383"/>
                <a:gd name="connsiteY0" fmla="*/ 0 h 1414162"/>
                <a:gd name="connsiteX1" fmla="*/ 2391383 w 2391383"/>
                <a:gd name="connsiteY1" fmla="*/ 707081 h 1414162"/>
                <a:gd name="connsiteX0" fmla="*/ 0 w 1299067"/>
                <a:gd name="connsiteY0" fmla="*/ 0 h 707081"/>
                <a:gd name="connsiteX1" fmla="*/ 1195692 w 1299067"/>
                <a:gd name="connsiteY1" fmla="*/ 707081 h 707081"/>
                <a:gd name="connsiteX2" fmla="*/ 1 w 1299067"/>
                <a:gd name="connsiteY2" fmla="*/ 707081 h 707081"/>
                <a:gd name="connsiteX3" fmla="*/ 0 w 1299067"/>
                <a:gd name="connsiteY3" fmla="*/ 0 h 707081"/>
                <a:gd name="connsiteX0" fmla="*/ 0 w 1299067"/>
                <a:gd name="connsiteY0" fmla="*/ 0 h 707081"/>
                <a:gd name="connsiteX1" fmla="*/ 1299067 w 1299067"/>
                <a:gd name="connsiteY1" fmla="*/ 563663 h 707081"/>
                <a:gd name="connsiteX0" fmla="*/ 0 w 1299067"/>
                <a:gd name="connsiteY0" fmla="*/ 0 h 707081"/>
                <a:gd name="connsiteX1" fmla="*/ 1195692 w 1299067"/>
                <a:gd name="connsiteY1" fmla="*/ 707081 h 707081"/>
                <a:gd name="connsiteX2" fmla="*/ 1 w 1299067"/>
                <a:gd name="connsiteY2" fmla="*/ 707081 h 707081"/>
                <a:gd name="connsiteX3" fmla="*/ 0 w 1299067"/>
                <a:gd name="connsiteY3" fmla="*/ 0 h 707081"/>
                <a:gd name="connsiteX0" fmla="*/ 0 w 1299067"/>
                <a:gd name="connsiteY0" fmla="*/ 0 h 707081"/>
                <a:gd name="connsiteX1" fmla="*/ 1299067 w 1299067"/>
                <a:gd name="connsiteY1" fmla="*/ 563663 h 707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9067" h="707081" stroke="0" extrusionOk="0">
                  <a:moveTo>
                    <a:pt x="0" y="0"/>
                  </a:moveTo>
                  <a:cubicBezTo>
                    <a:pt x="660362" y="0"/>
                    <a:pt x="1195692" y="316571"/>
                    <a:pt x="1195692" y="707081"/>
                  </a:cubicBezTo>
                  <a:lnTo>
                    <a:pt x="1" y="707081"/>
                  </a:lnTo>
                  <a:cubicBezTo>
                    <a:pt x="1" y="471387"/>
                    <a:pt x="0" y="235694"/>
                    <a:pt x="0" y="0"/>
                  </a:cubicBezTo>
                  <a:close/>
                </a:path>
                <a:path w="1299067" h="707081" fill="none">
                  <a:moveTo>
                    <a:pt x="0" y="0"/>
                  </a:moveTo>
                  <a:cubicBezTo>
                    <a:pt x="660362" y="0"/>
                    <a:pt x="1167475" y="240089"/>
                    <a:pt x="1299067" y="563663"/>
                  </a:cubicBezTo>
                </a:path>
              </a:pathLst>
            </a:custGeom>
            <a:ln w="19050">
              <a:gradFill>
                <a:gsLst>
                  <a:gs pos="0">
                    <a:srgbClr val="00B0F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AT" b="1" dirty="0"/>
            </a:p>
          </p:txBody>
        </p:sp>
        <p:sp>
          <p:nvSpPr>
            <p:cNvPr id="16" name="Bogen 9"/>
            <p:cNvSpPr/>
            <p:nvPr/>
          </p:nvSpPr>
          <p:spPr>
            <a:xfrm rot="10384778">
              <a:off x="2491103" y="2710285"/>
              <a:ext cx="778897" cy="1034304"/>
            </a:xfrm>
            <a:custGeom>
              <a:avLst/>
              <a:gdLst>
                <a:gd name="connsiteX0" fmla="*/ 1195691 w 2391383"/>
                <a:gd name="connsiteY0" fmla="*/ 0 h 1414162"/>
                <a:gd name="connsiteX1" fmla="*/ 2391383 w 2391383"/>
                <a:gd name="connsiteY1" fmla="*/ 707081 h 1414162"/>
                <a:gd name="connsiteX2" fmla="*/ 1195692 w 2391383"/>
                <a:gd name="connsiteY2" fmla="*/ 707081 h 1414162"/>
                <a:gd name="connsiteX3" fmla="*/ 1195691 w 2391383"/>
                <a:gd name="connsiteY3" fmla="*/ 0 h 1414162"/>
                <a:gd name="connsiteX0" fmla="*/ 1195691 w 2391383"/>
                <a:gd name="connsiteY0" fmla="*/ 0 h 1414162"/>
                <a:gd name="connsiteX1" fmla="*/ 2391383 w 2391383"/>
                <a:gd name="connsiteY1" fmla="*/ 707081 h 1414162"/>
                <a:gd name="connsiteX0" fmla="*/ 0 w 1299067"/>
                <a:gd name="connsiteY0" fmla="*/ 0 h 707081"/>
                <a:gd name="connsiteX1" fmla="*/ 1195692 w 1299067"/>
                <a:gd name="connsiteY1" fmla="*/ 707081 h 707081"/>
                <a:gd name="connsiteX2" fmla="*/ 1 w 1299067"/>
                <a:gd name="connsiteY2" fmla="*/ 707081 h 707081"/>
                <a:gd name="connsiteX3" fmla="*/ 0 w 1299067"/>
                <a:gd name="connsiteY3" fmla="*/ 0 h 707081"/>
                <a:gd name="connsiteX0" fmla="*/ 0 w 1299067"/>
                <a:gd name="connsiteY0" fmla="*/ 0 h 707081"/>
                <a:gd name="connsiteX1" fmla="*/ 1299067 w 1299067"/>
                <a:gd name="connsiteY1" fmla="*/ 563663 h 707081"/>
                <a:gd name="connsiteX0" fmla="*/ 0 w 1299067"/>
                <a:gd name="connsiteY0" fmla="*/ 0 h 707081"/>
                <a:gd name="connsiteX1" fmla="*/ 1195692 w 1299067"/>
                <a:gd name="connsiteY1" fmla="*/ 707081 h 707081"/>
                <a:gd name="connsiteX2" fmla="*/ 1 w 1299067"/>
                <a:gd name="connsiteY2" fmla="*/ 707081 h 707081"/>
                <a:gd name="connsiteX3" fmla="*/ 0 w 1299067"/>
                <a:gd name="connsiteY3" fmla="*/ 0 h 707081"/>
                <a:gd name="connsiteX0" fmla="*/ 0 w 1299067"/>
                <a:gd name="connsiteY0" fmla="*/ 0 h 707081"/>
                <a:gd name="connsiteX1" fmla="*/ 1299067 w 1299067"/>
                <a:gd name="connsiteY1" fmla="*/ 563663 h 707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9067" h="707081" stroke="0" extrusionOk="0">
                  <a:moveTo>
                    <a:pt x="0" y="0"/>
                  </a:moveTo>
                  <a:cubicBezTo>
                    <a:pt x="660362" y="0"/>
                    <a:pt x="1195692" y="316571"/>
                    <a:pt x="1195692" y="707081"/>
                  </a:cubicBezTo>
                  <a:lnTo>
                    <a:pt x="1" y="707081"/>
                  </a:lnTo>
                  <a:cubicBezTo>
                    <a:pt x="1" y="471387"/>
                    <a:pt x="0" y="235694"/>
                    <a:pt x="0" y="0"/>
                  </a:cubicBezTo>
                  <a:close/>
                </a:path>
                <a:path w="1299067" h="707081" fill="none">
                  <a:moveTo>
                    <a:pt x="0" y="0"/>
                  </a:moveTo>
                  <a:cubicBezTo>
                    <a:pt x="660362" y="0"/>
                    <a:pt x="1167475" y="240089"/>
                    <a:pt x="1299067" y="563663"/>
                  </a:cubicBezTo>
                </a:path>
              </a:pathLst>
            </a:custGeom>
            <a:ln w="19050">
              <a:gradFill>
                <a:gsLst>
                  <a:gs pos="0">
                    <a:srgbClr val="00B0F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AT" b="1" dirty="0"/>
            </a:p>
          </p:txBody>
        </p:sp>
      </p:grpSp>
      <p:grpSp>
        <p:nvGrpSpPr>
          <p:cNvPr id="17" name="Gruppieren 16"/>
          <p:cNvGrpSpPr/>
          <p:nvPr/>
        </p:nvGrpSpPr>
        <p:grpSpPr>
          <a:xfrm rot="1739364">
            <a:off x="1121821" y="923598"/>
            <a:ext cx="2652155" cy="1229117"/>
            <a:chOff x="1524000" y="3869023"/>
            <a:chExt cx="2903983" cy="1584000"/>
          </a:xfrm>
        </p:grpSpPr>
        <p:sp>
          <p:nvSpPr>
            <p:cNvPr id="18" name="Pfeil nach rechts 17"/>
            <p:cNvSpPr/>
            <p:nvPr/>
          </p:nvSpPr>
          <p:spPr>
            <a:xfrm>
              <a:off x="1524000" y="3869023"/>
              <a:ext cx="2903983" cy="1584000"/>
            </a:xfrm>
            <a:prstGeom prst="rightArrow">
              <a:avLst/>
            </a:prstGeom>
            <a:gradFill flip="none" rotWithShape="1">
              <a:gsLst>
                <a:gs pos="0">
                  <a:srgbClr val="00B0F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Freihandform 18"/>
            <p:cNvSpPr/>
            <p:nvPr/>
          </p:nvSpPr>
          <p:spPr>
            <a:xfrm>
              <a:off x="1758247" y="4265023"/>
              <a:ext cx="2379338" cy="792000"/>
            </a:xfrm>
            <a:custGeom>
              <a:avLst/>
              <a:gdLst>
                <a:gd name="connsiteX0" fmla="*/ 0 w 2379338"/>
                <a:gd name="connsiteY0" fmla="*/ 0 h 792000"/>
                <a:gd name="connsiteX1" fmla="*/ 2379338 w 2379338"/>
                <a:gd name="connsiteY1" fmla="*/ 0 h 792000"/>
                <a:gd name="connsiteX2" fmla="*/ 2379338 w 2379338"/>
                <a:gd name="connsiteY2" fmla="*/ 792000 h 792000"/>
                <a:gd name="connsiteX3" fmla="*/ 0 w 2379338"/>
                <a:gd name="connsiteY3" fmla="*/ 792000 h 792000"/>
                <a:gd name="connsiteX4" fmla="*/ 0 w 2379338"/>
                <a:gd name="connsiteY4" fmla="*/ 0 h 7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9338" h="792000">
                  <a:moveTo>
                    <a:pt x="0" y="0"/>
                  </a:moveTo>
                  <a:lnTo>
                    <a:pt x="2379338" y="0"/>
                  </a:lnTo>
                  <a:lnTo>
                    <a:pt x="2379338" y="792000"/>
                  </a:lnTo>
                  <a:lnTo>
                    <a:pt x="0" y="792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23520" rIns="0" bIns="2235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AT" sz="2200" kern="1200" dirty="0" smtClean="0">
                  <a:solidFill>
                    <a:srgbClr val="800000"/>
                  </a:solidFill>
                  <a:latin typeface="LisaBecker" panose="02000506070000020004" pitchFamily="2" charset="0"/>
                </a:rPr>
                <a:t>2.Vatican Council</a:t>
              </a:r>
              <a:endParaRPr lang="de-AT" sz="2200" kern="1200" dirty="0">
                <a:solidFill>
                  <a:srgbClr val="800000"/>
                </a:solidFill>
                <a:latin typeface="LisaBecker" panose="0200050607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592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250"/>
                            </p:stCondLst>
                            <p:childTnLst>
                              <p:par>
                                <p:cTn id="15" presetID="61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816 4.44444E-6 C -0.00191 0.01342 -0.01336 0.02662 -0.0184 0.04305 C -0.02343 0.06157 -0.02604 0.08333 -0.02847 0.10486 C -0.03107 0.12638 -0.02847 0.14513 -0.02604 0.16504 C -0.02343 0.18333 -0.01979 0.20324 -0.01076 0.2199 C -0.00329 0.23657 0.00955 0.25 0.02327 0.25995 C 0.03611 0.27013 0.05122 0.27662 0.0665 0.28009 C 0.0816 0.28333 0.09671 0.28333 0.11077 0.28009 C 0.12605 0.27662 0.13976 0.26851 0.15122 0.25509 C 0.16268 0.24351 0.20834 0.23009 0.21337 0.21157 C 0.2198 0.1949 0.22622 0.15277 0.22622 0.13425 C 0.22761 0.11597 0.21337 0.09213 0.20695 0.07407 C 0.20087 0.0574 0.16268 0.06319 0.14757 0.05671 C 0.13212 0.05162 0.11702 0.0581 0.10695 0.06967 C 0.09809 0.08171 0.09167 0.09976 0.09046 0.12152 C 0.09046 0.14351 0.09167 0.16319 0.09809 0.18009 C 0.10452 0.19675 0.10313 0.19976 0.12848 0.22175 C 0.15122 0.2449 0.17414 0.23842 0.18802 0.24004 C 0.22118 0.25833 0.28941 0.31967 0.32778 0.33217 C 0.35313 0.33148 0.40296 0.3287 0.41823 0.31481 C 0.43351 0.30092 0.3849 0.26203 0.4198 0.24814 C 0.4198 0.22824 0.62778 0.25069 0.62778 0.23101 " pathEditMode="relative" rAng="0" ptsTypes="fffffffffffffffffffaff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10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14-eu5.ixquick.com/cgi-bin/serveimage?url=http:%2F%2Fwww.wadeco.de%2Fmedia%2Fcatalog%2Fproduct%2Fcache%2F1%2Fimage%2F9df78eab33525d08d6e5fb8d27136e95%2Fb%2Fa%2Fbaum-im-wind-bl_tter-x-wandtattoo.jpg&amp;sp=82acf4419700b0cb895774946b03ebf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4" name="AutoShape 4" descr="https://s14-eu5.ixquick.com/cgi-bin/serveimage?url=http:%2F%2Fwww.wadeco.de%2Fmedia%2Fcatalog%2Fproduct%2Fcache%2F1%2Fimage%2F9df78eab33525d08d6e5fb8d27136e95%2Fb%2Fa%2Fbaum-im-wind-bl_tter-x-wandtattoo.jpg&amp;sp=82acf4419700b0cb895774946b03ebf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561560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The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metaphor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of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Salvatorian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tree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883" y="1538157"/>
            <a:ext cx="2624333" cy="340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379" y="1774308"/>
            <a:ext cx="2337821" cy="2014732"/>
          </a:xfrm>
          <a:prstGeom prst="rect">
            <a:avLst/>
          </a:prstGeom>
          <a:ln>
            <a:noFill/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55391">
            <a:off x="4811462" y="4403807"/>
            <a:ext cx="313238" cy="25404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99" y="4677927"/>
            <a:ext cx="295657" cy="19202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01964" y="4411205"/>
            <a:ext cx="262129" cy="31394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252" y="3662941"/>
            <a:ext cx="740666" cy="120701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995936" y="5199583"/>
            <a:ext cx="2188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Salvatorian Family</a:t>
            </a:r>
            <a:endParaRPr lang="de-AT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39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-0.02014 -0.01597 C -0.02448 -0.01921 -0.02951 -0.02546 -0.03455 -0.03287 C -0.03976 -0.04144 -0.04323 -0.04884 -0.04497 -0.05509 L -0.05365 -0.08426 " pathEditMode="relative" rAng="13778128" ptsTypes="FffFF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-377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0276 -0.01435 C -0.03368 -0.01736 -0.03975 -0.02431 -0.04444 -0.0331 C -0.04982 -0.04329 -0.05278 -0.05278 -0.0526 -0.06134 L -0.05364 -0.10116 " pathEditMode="relative" rAng="14084219" ptsTypes="FffFF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6" y="-421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07407E-6 L -0.02674 -0.02037 C -0.03247 -0.02453 -0.03872 -0.0331 -0.04358 -0.04282 C -0.04896 -0.05463 -0.05208 -0.06527 -0.05243 -0.07384 L -0.05521 -0.11551 " pathEditMode="relative" rAng="14247000" ptsTypes="FffFF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6" y="-506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14-eu5.ixquick.com/cgi-bin/serveimage?url=http:%2F%2Fwww.wadeco.de%2Fmedia%2Fcatalog%2Fproduct%2Fcache%2F1%2Fimage%2F9df78eab33525d08d6e5fb8d27136e95%2Fb%2Fa%2Fbaum-im-wind-bl_tter-x-wandtattoo.jpg&amp;sp=82acf4419700b0cb895774946b03ebf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4" name="AutoShape 4" descr="https://s14-eu5.ixquick.com/cgi-bin/serveimage?url=http:%2F%2Fwww.wadeco.de%2Fmedia%2Fcatalog%2Fproduct%2Fcache%2F1%2Fimage%2F9df78eab33525d08d6e5fb8d27136e95%2Fb%2Fa%2Fbaum-im-wind-bl_tter-x-wandtattoo.jpg&amp;sp=82acf4419700b0cb895774946b03ebf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561560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The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metaphor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of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Salvatorian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tree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995936" y="5199583"/>
            <a:ext cx="2188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Salvatorian Family</a:t>
            </a:r>
            <a:endParaRPr lang="de-AT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077" y="1536545"/>
            <a:ext cx="2624333" cy="340462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779" y="1768194"/>
            <a:ext cx="2633477" cy="317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735288" y="1609636"/>
            <a:ext cx="57606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7850" indent="-3746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588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Tx/>
              <a:buBlip>
                <a:blip r:embed="rId2"/>
              </a:buBlip>
            </a:pPr>
            <a:r>
              <a:rPr lang="de-AT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The </a:t>
            </a:r>
            <a:r>
              <a:rPr lang="de-AT" sz="2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metaphor</a:t>
            </a:r>
            <a:r>
              <a:rPr lang="de-AT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 </a:t>
            </a:r>
            <a:r>
              <a:rPr lang="de-AT" sz="2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of</a:t>
            </a:r>
            <a:r>
              <a:rPr lang="de-AT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 </a:t>
            </a:r>
            <a:r>
              <a:rPr lang="de-AT" sz="2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the</a:t>
            </a:r>
            <a:r>
              <a:rPr lang="de-AT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 Salvatorian </a:t>
            </a:r>
            <a:r>
              <a:rPr lang="de-AT" sz="2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tree</a:t>
            </a:r>
            <a:endParaRPr lang="de-AT" sz="2800" dirty="0">
              <a:solidFill>
                <a:schemeClr val="accent6">
                  <a:lumMod val="60000"/>
                  <a:lumOff val="40000"/>
                </a:schemeClr>
              </a:solidFill>
              <a:latin typeface="LisaBecker" panose="02000506070000020004" pitchFamily="2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771800" y="2348880"/>
            <a:ext cx="576064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7850" indent="-3746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588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Tx/>
              <a:buBlip>
                <a:blip r:embed="rId2"/>
              </a:buBlip>
            </a:pPr>
            <a:r>
              <a:rPr lang="en-US" sz="2800" dirty="0">
                <a:solidFill>
                  <a:srgbClr val="800000"/>
                </a:solidFill>
                <a:latin typeface="LisaBecker" panose="02000506070000020004" pitchFamily="2" charset="0"/>
              </a:rPr>
              <a:t>Living in the </a:t>
            </a:r>
            <a:r>
              <a:rPr lang="en-US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presence – </a:t>
            </a:r>
            <a:br>
              <a:rPr lang="en-US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</a:br>
            <a:r>
              <a:rPr lang="en-US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what </a:t>
            </a:r>
            <a:r>
              <a:rPr lang="en-US" sz="2800" dirty="0">
                <a:solidFill>
                  <a:srgbClr val="800000"/>
                </a:solidFill>
                <a:latin typeface="LisaBecker" panose="02000506070000020004" pitchFamily="2" charset="0"/>
              </a:rPr>
              <a:t>is important today?</a:t>
            </a:r>
            <a:endParaRPr lang="de-AT" sz="2800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771800" y="3410997"/>
            <a:ext cx="576064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7850" indent="-3746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588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Tx/>
              <a:buBlip>
                <a:blip r:embed="rId2"/>
              </a:buBlip>
            </a:pP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Attempting to find a reply – </a:t>
            </a:r>
            <a:b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</a:b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Let you be ignited ...</a:t>
            </a:r>
            <a:endParaRPr lang="de-AT" sz="2800" dirty="0">
              <a:solidFill>
                <a:schemeClr val="accent6">
                  <a:lumMod val="60000"/>
                  <a:lumOff val="40000"/>
                </a:schemeClr>
              </a:solidFill>
              <a:latin typeface="LisaBecker" panose="02000506070000020004" pitchFamily="2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771800" y="4491117"/>
            <a:ext cx="576064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7850" indent="-3746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588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Tx/>
              <a:buBlip>
                <a:blip r:embed="rId2"/>
              </a:buBlip>
            </a:pP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Thoughts on the future – </a:t>
            </a:r>
            <a:b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</a:b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what is needed?</a:t>
            </a:r>
            <a:endParaRPr lang="de-AT" sz="2800" dirty="0">
              <a:solidFill>
                <a:schemeClr val="accent6">
                  <a:lumMod val="60000"/>
                  <a:lumOff val="40000"/>
                </a:schemeClr>
              </a:solidFill>
              <a:latin typeface="LisaBecker" panose="02000506070000020004" pitchFamily="2" charset="0"/>
            </a:endParaRP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 bwMode="auto">
          <a:xfrm>
            <a:off x="561560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Topics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38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1484784"/>
            <a:ext cx="952500" cy="9525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777328"/>
            <a:ext cx="5796136" cy="2830742"/>
          </a:xfrm>
          <a:prstGeom prst="rect">
            <a:avLst/>
          </a:prstGeom>
        </p:spPr>
      </p:pic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561560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Living in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present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-</a:t>
            </a:r>
            <a:b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</a:b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what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is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important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today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?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523968" y="5055567"/>
            <a:ext cx="4265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800000"/>
                </a:solidFill>
                <a:latin typeface="LisaBecker" panose="02000506070000020004" pitchFamily="2" charset="0"/>
              </a:rPr>
              <a:t>Evangelization</a:t>
            </a:r>
            <a:r>
              <a:rPr lang="de-DE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 err="1">
                <a:solidFill>
                  <a:srgbClr val="800000"/>
                </a:solidFill>
                <a:latin typeface="LisaBecker" panose="02000506070000020004" pitchFamily="2" charset="0"/>
              </a:rPr>
              <a:t>which</a:t>
            </a:r>
            <a:r>
              <a:rPr lang="de-DE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 err="1">
                <a:solidFill>
                  <a:srgbClr val="800000"/>
                </a:solidFill>
                <a:latin typeface="LisaBecker" panose="02000506070000020004" pitchFamily="2" charset="0"/>
              </a:rPr>
              <a:t>is</a:t>
            </a:r>
            <a:r>
              <a:rPr lang="de-DE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 err="1">
                <a:solidFill>
                  <a:srgbClr val="800000"/>
                </a:solidFill>
                <a:latin typeface="LisaBecker" panose="02000506070000020004" pitchFamily="2" charset="0"/>
              </a:rPr>
              <a:t>understood</a:t>
            </a:r>
            <a:r>
              <a:rPr lang="de-DE" dirty="0">
                <a:solidFill>
                  <a:srgbClr val="800000"/>
                </a:solidFill>
                <a:latin typeface="LisaBecker" panose="02000506070000020004" pitchFamily="2" charset="0"/>
              </a:rPr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353302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path" presetSubtype="0" accel="50000" decel="5000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77778E-6 -0.0169 L 0.25607 0.16227 C 0.30972 0.20255 0.3901 0.22454 0.47378 0.22454 C 0.56944 0.22454 0.64583 0.20255 0.69948 0.16227 L 0.9559 -0.0169 " pathEditMode="relative" rAng="0" ptsTypes="FffFF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95" y="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20688"/>
            <a:ext cx="2756986" cy="238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71781"/>
            <a:ext cx="3256672" cy="1829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69" y="3717032"/>
            <a:ext cx="2601913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17032"/>
            <a:ext cx="3359117" cy="195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561560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Living in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present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-</a:t>
            </a:r>
            <a:b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</a:b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what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is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important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today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?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  <p:graphicFrame>
        <p:nvGraphicFramePr>
          <p:cNvPr id="2" name="Diagramm 1"/>
          <p:cNvGraphicFramePr/>
          <p:nvPr>
            <p:extLst>
              <p:ext uri="{D42A27DB-BD31-4B8C-83A1-F6EECF244321}">
                <p14:modId xmlns:p14="http://schemas.microsoft.com/office/powerpoint/2010/main" val="3790942086"/>
              </p:ext>
            </p:extLst>
          </p:nvPr>
        </p:nvGraphicFramePr>
        <p:xfrm>
          <a:off x="1860376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982195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05041"/>
            <a:ext cx="4176464" cy="3060063"/>
          </a:xfrm>
          <a:prstGeom prst="rect">
            <a:avLst/>
          </a:prstGeom>
          <a:noFill/>
          <a:ln>
            <a:noFill/>
          </a:ln>
          <a:effectLst>
            <a:reflection stA="4100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Untertitel 2"/>
          <p:cNvSpPr txBox="1">
            <a:spLocks/>
          </p:cNvSpPr>
          <p:nvPr/>
        </p:nvSpPr>
        <p:spPr>
          <a:xfrm>
            <a:off x="2411760" y="4797152"/>
            <a:ext cx="5472608" cy="9144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dirty="0" err="1">
                <a:solidFill>
                  <a:srgbClr val="800000"/>
                </a:solidFill>
                <a:latin typeface="LisaBecker" panose="02000506070000020004" pitchFamily="2" charset="0"/>
              </a:rPr>
              <a:t>Reinvigorated</a:t>
            </a:r>
            <a:r>
              <a:rPr lang="de-DE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 err="1">
                <a:solidFill>
                  <a:srgbClr val="800000"/>
                </a:solidFill>
                <a:latin typeface="LisaBecker" panose="02000506070000020004" pitchFamily="2" charset="0"/>
              </a:rPr>
              <a:t>c</a:t>
            </a:r>
            <a:r>
              <a:rPr lang="de-DE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aptalism</a:t>
            </a:r>
            <a:r>
              <a:rPr lang="de-DE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 err="1">
                <a:solidFill>
                  <a:srgbClr val="800000"/>
                </a:solidFill>
                <a:latin typeface="LisaBecker" panose="02000506070000020004" pitchFamily="2" charset="0"/>
              </a:rPr>
              <a:t>exploits</a:t>
            </a:r>
            <a:r>
              <a:rPr lang="de-DE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 err="1">
                <a:solidFill>
                  <a:srgbClr val="800000"/>
                </a:solidFill>
                <a:latin typeface="LisaBecker" panose="02000506070000020004" pitchFamily="2" charset="0"/>
              </a:rPr>
              <a:t>the</a:t>
            </a:r>
            <a:r>
              <a:rPr lang="de-DE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 err="1">
                <a:solidFill>
                  <a:srgbClr val="800000"/>
                </a:solidFill>
                <a:latin typeface="LisaBecker" panose="02000506070000020004" pitchFamily="2" charset="0"/>
              </a:rPr>
              <a:t>humans</a:t>
            </a:r>
            <a:r>
              <a:rPr lang="de-DE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 err="1">
                <a:solidFill>
                  <a:srgbClr val="800000"/>
                </a:solidFill>
                <a:latin typeface="LisaBecker" panose="02000506070000020004" pitchFamily="2" charset="0"/>
              </a:rPr>
              <a:t>and</a:t>
            </a:r>
            <a:r>
              <a:rPr lang="de-DE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 err="1">
                <a:solidFill>
                  <a:srgbClr val="800000"/>
                </a:solidFill>
                <a:latin typeface="LisaBecker" panose="02000506070000020004" pitchFamily="2" charset="0"/>
              </a:rPr>
              <a:t>degenerates</a:t>
            </a:r>
            <a:r>
              <a:rPr lang="de-DE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 err="1">
                <a:solidFill>
                  <a:srgbClr val="800000"/>
                </a:solidFill>
                <a:latin typeface="LisaBecker" panose="02000506070000020004" pitchFamily="2" charset="0"/>
              </a:rPr>
              <a:t>them</a:t>
            </a:r>
            <a:r>
              <a:rPr lang="de-DE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 err="1">
                <a:solidFill>
                  <a:srgbClr val="800000"/>
                </a:solidFill>
                <a:latin typeface="LisaBecker" panose="02000506070000020004" pitchFamily="2" charset="0"/>
              </a:rPr>
              <a:t>to</a:t>
            </a:r>
            <a:r>
              <a:rPr lang="de-DE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machines</a:t>
            </a:r>
            <a:r>
              <a:rPr lang="de-DE" dirty="0">
                <a:solidFill>
                  <a:srgbClr val="800000"/>
                </a:solidFill>
                <a:latin typeface="LisaBecker" panose="02000506070000020004" pitchFamily="2" charset="0"/>
              </a:rPr>
              <a:t>.</a:t>
            </a: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561560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Living in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present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-</a:t>
            </a:r>
            <a:b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</a:b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what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is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important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today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?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10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172" y="908720"/>
            <a:ext cx="2852934" cy="1816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24945"/>
            <a:ext cx="3498726" cy="21677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424" y="2924944"/>
            <a:ext cx="3423366" cy="22005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561560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Living in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present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-</a:t>
            </a:r>
            <a:b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</a:b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what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is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important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today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?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  <p:sp>
        <p:nvSpPr>
          <p:cNvPr id="7" name="Untertitel 2"/>
          <p:cNvSpPr txBox="1">
            <a:spLocks/>
          </p:cNvSpPr>
          <p:nvPr/>
        </p:nvSpPr>
        <p:spPr>
          <a:xfrm>
            <a:off x="1959407" y="5363271"/>
            <a:ext cx="2088232" cy="457200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Some</a:t>
            </a:r>
            <a:r>
              <a:rPr lang="de-DE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have</a:t>
            </a:r>
            <a:r>
              <a:rPr lang="de-DE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all ...</a:t>
            </a:r>
            <a:endParaRPr lang="de-DE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sp>
        <p:nvSpPr>
          <p:cNvPr id="8" name="Untertitel 2"/>
          <p:cNvSpPr txBox="1">
            <a:spLocks/>
          </p:cNvSpPr>
          <p:nvPr/>
        </p:nvSpPr>
        <p:spPr>
          <a:xfrm>
            <a:off x="5076056" y="5373216"/>
            <a:ext cx="3312368" cy="4572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... </a:t>
            </a:r>
            <a:r>
              <a:rPr lang="de-DE" dirty="0" err="1">
                <a:solidFill>
                  <a:srgbClr val="800000"/>
                </a:solidFill>
                <a:latin typeface="LisaBecker" panose="02000506070000020004" pitchFamily="2" charset="0"/>
              </a:rPr>
              <a:t>a</a:t>
            </a:r>
            <a:r>
              <a:rPr lang="de-DE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nd</a:t>
            </a:r>
            <a:r>
              <a:rPr lang="de-DE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some</a:t>
            </a:r>
            <a:r>
              <a:rPr lang="de-DE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nearly</a:t>
            </a:r>
            <a:r>
              <a:rPr lang="de-DE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nothing</a:t>
            </a:r>
            <a:r>
              <a:rPr lang="de-DE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.</a:t>
            </a:r>
            <a:endParaRPr lang="de-DE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62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53" presetClass="entr" presetSubtype="528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750"/>
                            </p:stCondLst>
                            <p:childTnLst>
                              <p:par>
                                <p:cTn id="27" presetID="5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2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131840" y="4509120"/>
            <a:ext cx="5256584" cy="1368152"/>
          </a:xfrm>
        </p:spPr>
        <p:txBody>
          <a:bodyPr>
            <a:normAutofit/>
          </a:bodyPr>
          <a:lstStyle/>
          <a:p>
            <a:pPr marL="719138" indent="-719138"/>
            <a:r>
              <a:rPr lang="de-DE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My</a:t>
            </a:r>
            <a:r>
              <a:rPr lang="de-DE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soul</a:t>
            </a:r>
            <a:r>
              <a:rPr lang="de-DE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</a:p>
          <a:p>
            <a:pPr marL="719138" indent="3175"/>
            <a:r>
              <a:rPr lang="de-DE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– </a:t>
            </a:r>
            <a:r>
              <a:rPr lang="de-DE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where</a:t>
            </a:r>
            <a:r>
              <a:rPr lang="de-DE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are</a:t>
            </a:r>
            <a:r>
              <a:rPr lang="de-DE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you</a:t>
            </a:r>
            <a:r>
              <a:rPr lang="de-DE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,</a:t>
            </a:r>
          </a:p>
          <a:p>
            <a:pPr marL="719138" indent="3175"/>
            <a:r>
              <a:rPr lang="de-DE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- </a:t>
            </a:r>
            <a:r>
              <a:rPr lang="de-DE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where</a:t>
            </a:r>
            <a:r>
              <a:rPr lang="de-DE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have</a:t>
            </a:r>
            <a:r>
              <a:rPr lang="de-DE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/>
              <a:t> </a:t>
            </a:r>
            <a:r>
              <a:rPr lang="de-DE" dirty="0" smtClean="0"/>
              <a:t>I </a:t>
            </a:r>
            <a:r>
              <a:rPr lang="de-DE" dirty="0" err="1" smtClean="0"/>
              <a:t>left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you</a:t>
            </a:r>
            <a:r>
              <a:rPr lang="de-DE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behind</a:t>
            </a:r>
            <a:r>
              <a:rPr lang="de-DE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?</a:t>
            </a:r>
            <a:endParaRPr lang="de-DE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49472"/>
            <a:ext cx="5846925" cy="3059648"/>
          </a:xfrm>
          <a:prstGeom prst="rect">
            <a:avLst/>
          </a:prstGeom>
        </p:spPr>
      </p:pic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561560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Living in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present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-</a:t>
            </a:r>
            <a:b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</a:b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what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is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important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today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?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79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794620" y="4869160"/>
            <a:ext cx="5017740" cy="64807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The tale </a:t>
            </a:r>
            <a:r>
              <a:rPr lang="en-US" dirty="0">
                <a:solidFill>
                  <a:srgbClr val="800000"/>
                </a:solidFill>
                <a:latin typeface="LisaBecker" panose="02000506070000020004" pitchFamily="2" charset="0"/>
              </a:rPr>
              <a:t>from the soul which was left </a:t>
            </a:r>
            <a:r>
              <a:rPr lang="en-US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behind </a:t>
            </a:r>
            <a:endParaRPr lang="de-DE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561560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Living in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present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-</a:t>
            </a:r>
            <a:b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</a:b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what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is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important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today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?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321" y="1412776"/>
            <a:ext cx="5128047" cy="342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88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561560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Topics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735288" y="1609636"/>
            <a:ext cx="57606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7850" indent="-3746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588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Tx/>
              <a:buBlip>
                <a:blip r:embed="rId2"/>
              </a:buBlip>
            </a:pPr>
            <a:r>
              <a:rPr lang="de-AT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The </a:t>
            </a:r>
            <a:r>
              <a:rPr lang="de-AT" sz="28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metaphor</a:t>
            </a:r>
            <a:r>
              <a:rPr lang="de-AT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sz="28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of</a:t>
            </a:r>
            <a:r>
              <a:rPr lang="de-AT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sz="28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the</a:t>
            </a:r>
            <a:r>
              <a:rPr lang="de-AT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Salvatorian </a:t>
            </a:r>
            <a:r>
              <a:rPr lang="de-AT" sz="28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tree</a:t>
            </a:r>
            <a:endParaRPr lang="de-AT" sz="2800" dirty="0" smtClean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771800" y="2348880"/>
            <a:ext cx="576064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7850" indent="-3746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588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Tx/>
              <a:buBlip>
                <a:blip r:embed="rId2"/>
              </a:buBlip>
            </a:pPr>
            <a:r>
              <a:rPr lang="en-US" sz="2800" dirty="0">
                <a:solidFill>
                  <a:srgbClr val="800000"/>
                </a:solidFill>
                <a:latin typeface="LisaBecker" panose="02000506070000020004" pitchFamily="2" charset="0"/>
              </a:rPr>
              <a:t>Living in the </a:t>
            </a:r>
            <a:r>
              <a:rPr lang="en-US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presence – </a:t>
            </a:r>
            <a:br>
              <a:rPr lang="en-US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</a:br>
            <a:r>
              <a:rPr lang="en-US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what </a:t>
            </a:r>
            <a:r>
              <a:rPr lang="en-US" sz="2800" dirty="0">
                <a:solidFill>
                  <a:srgbClr val="800000"/>
                </a:solidFill>
                <a:latin typeface="LisaBecker" panose="02000506070000020004" pitchFamily="2" charset="0"/>
              </a:rPr>
              <a:t>is important today?</a:t>
            </a:r>
            <a:endParaRPr lang="de-AT" sz="2800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771800" y="3410997"/>
            <a:ext cx="576064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7850" indent="-3746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588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Tx/>
              <a:buBlip>
                <a:blip r:embed="rId2"/>
              </a:buBlip>
            </a:pPr>
            <a:r>
              <a:rPr lang="en-US" sz="2800" dirty="0">
                <a:solidFill>
                  <a:srgbClr val="800000"/>
                </a:solidFill>
                <a:latin typeface="LisaBecker" panose="02000506070000020004" pitchFamily="2" charset="0"/>
              </a:rPr>
              <a:t>Attempting to find a reply </a:t>
            </a:r>
            <a:r>
              <a:rPr lang="en-US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– </a:t>
            </a:r>
            <a:br>
              <a:rPr lang="en-US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</a:br>
            <a:r>
              <a:rPr lang="en-US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Let </a:t>
            </a:r>
            <a:r>
              <a:rPr lang="en-US" sz="2800" dirty="0">
                <a:solidFill>
                  <a:srgbClr val="800000"/>
                </a:solidFill>
                <a:latin typeface="LisaBecker" panose="02000506070000020004" pitchFamily="2" charset="0"/>
              </a:rPr>
              <a:t>you be ignited </a:t>
            </a:r>
            <a:r>
              <a:rPr lang="en-US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...</a:t>
            </a:r>
            <a:endParaRPr lang="de-AT" sz="2800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771800" y="4491117"/>
            <a:ext cx="576064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7850" indent="-3746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588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Tx/>
              <a:buBlip>
                <a:blip r:embed="rId2"/>
              </a:buBlip>
            </a:pPr>
            <a:r>
              <a:rPr lang="en-US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Thoughts on the future – </a:t>
            </a:r>
            <a:br>
              <a:rPr lang="en-US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</a:br>
            <a:r>
              <a:rPr lang="en-US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what </a:t>
            </a:r>
            <a:r>
              <a:rPr lang="en-US" sz="2800" dirty="0">
                <a:solidFill>
                  <a:srgbClr val="800000"/>
                </a:solidFill>
                <a:latin typeface="LisaBecker" panose="02000506070000020004" pitchFamily="2" charset="0"/>
              </a:rPr>
              <a:t>is </a:t>
            </a:r>
            <a:r>
              <a:rPr lang="en-US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needed?</a:t>
            </a:r>
            <a:endParaRPr lang="de-AT" sz="2800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02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build="p"/>
      <p:bldP spid="8" grpId="0" build="p"/>
      <p:bldP spid="9" grpId="0" build="p"/>
      <p:bldP spid="1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561560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Living in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presence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– </a:t>
            </a:r>
          </a:p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a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fLashback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2574862" y="989491"/>
            <a:ext cx="5832964" cy="2583525"/>
            <a:chOff x="2574862" y="989491"/>
            <a:chExt cx="5832964" cy="2583525"/>
          </a:xfrm>
        </p:grpSpPr>
        <p:sp>
          <p:nvSpPr>
            <p:cNvPr id="5" name="Textfeld 4"/>
            <p:cNvSpPr txBox="1"/>
            <p:nvPr/>
          </p:nvSpPr>
          <p:spPr>
            <a:xfrm>
              <a:off x="6660232" y="2602828"/>
              <a:ext cx="174759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>
                  <a:solidFill>
                    <a:srgbClr val="800000"/>
                  </a:solidFill>
                  <a:latin typeface="LisaBecker" panose="02000506070000020004" pitchFamily="2" charset="0"/>
                </a:rPr>
                <a:t>Birth</a:t>
              </a:r>
              <a:r>
                <a:rPr lang="de-DE" sz="1600" dirty="0" smtClean="0">
                  <a:solidFill>
                    <a:srgbClr val="800000"/>
                  </a:solidFill>
                  <a:latin typeface="LisaBecker" panose="02000506070000020004" pitchFamily="2" charset="0"/>
                </a:rPr>
                <a:t> </a:t>
              </a:r>
              <a:r>
                <a:rPr lang="de-DE" sz="1600" dirty="0" err="1" smtClean="0">
                  <a:solidFill>
                    <a:srgbClr val="800000"/>
                  </a:solidFill>
                  <a:latin typeface="LisaBecker" panose="02000506070000020004" pitchFamily="2" charset="0"/>
                </a:rPr>
                <a:t>house</a:t>
              </a:r>
              <a:r>
                <a:rPr lang="de-DE" sz="1600" dirty="0" smtClean="0">
                  <a:solidFill>
                    <a:srgbClr val="800000"/>
                  </a:solidFill>
                  <a:latin typeface="LisaBecker" panose="02000506070000020004" pitchFamily="2" charset="0"/>
                </a:rPr>
                <a:t> </a:t>
              </a:r>
              <a:r>
                <a:rPr lang="de-DE" sz="1600" dirty="0" err="1" smtClean="0">
                  <a:solidFill>
                    <a:srgbClr val="800000"/>
                  </a:solidFill>
                  <a:latin typeface="LisaBecker" panose="02000506070000020004" pitchFamily="2" charset="0"/>
                </a:rPr>
                <a:t>of</a:t>
              </a:r>
              <a:r>
                <a:rPr lang="de-DE" sz="1600" dirty="0" smtClean="0">
                  <a:solidFill>
                    <a:srgbClr val="800000"/>
                  </a:solidFill>
                  <a:latin typeface="LisaBecker" panose="02000506070000020004" pitchFamily="2" charset="0"/>
                </a:rPr>
                <a:t> </a:t>
              </a:r>
              <a:br>
                <a:rPr lang="de-DE" sz="1600" dirty="0" smtClean="0">
                  <a:solidFill>
                    <a:srgbClr val="800000"/>
                  </a:solidFill>
                  <a:latin typeface="LisaBecker" panose="02000506070000020004" pitchFamily="2" charset="0"/>
                </a:rPr>
              </a:br>
              <a:r>
                <a:rPr lang="de-DE" sz="1600" dirty="0" smtClean="0">
                  <a:solidFill>
                    <a:srgbClr val="800000"/>
                  </a:solidFill>
                  <a:latin typeface="LisaBecker" panose="02000506070000020004" pitchFamily="2" charset="0"/>
                </a:rPr>
                <a:t>John Baptist Jordan</a:t>
              </a:r>
            </a:p>
            <a:p>
              <a:r>
                <a:rPr lang="de-DE" sz="1600" dirty="0">
                  <a:solidFill>
                    <a:srgbClr val="800000"/>
                  </a:solidFill>
                  <a:latin typeface="LisaBecker" panose="02000506070000020004" pitchFamily="2" charset="0"/>
                </a:rPr>
                <a:t>a</a:t>
              </a:r>
              <a:r>
                <a:rPr lang="de-DE" sz="1600" dirty="0" smtClean="0">
                  <a:solidFill>
                    <a:srgbClr val="800000"/>
                  </a:solidFill>
                  <a:latin typeface="LisaBecker" panose="02000506070000020004" pitchFamily="2" charset="0"/>
                </a:rPr>
                <a:t>t </a:t>
              </a:r>
              <a:r>
                <a:rPr lang="de-DE" sz="1600" dirty="0" err="1" smtClean="0">
                  <a:solidFill>
                    <a:srgbClr val="800000"/>
                  </a:solidFill>
                  <a:latin typeface="LisaBecker" panose="02000506070000020004" pitchFamily="2" charset="0"/>
                </a:rPr>
                <a:t>Gurtweil</a:t>
              </a:r>
              <a:r>
                <a:rPr lang="de-DE" sz="1600" dirty="0" smtClean="0">
                  <a:solidFill>
                    <a:srgbClr val="800000"/>
                  </a:solidFill>
                  <a:latin typeface="LisaBecker" panose="02000506070000020004" pitchFamily="2" charset="0"/>
                </a:rPr>
                <a:t>/Germany </a:t>
              </a:r>
              <a:endParaRPr lang="de-DE" sz="1600" dirty="0">
                <a:solidFill>
                  <a:srgbClr val="800000"/>
                </a:solidFill>
                <a:latin typeface="LisaBecker" panose="02000506070000020004" pitchFamily="2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4862" y="989491"/>
              <a:ext cx="3708008" cy="258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uppieren 7"/>
          <p:cNvGrpSpPr/>
          <p:nvPr/>
        </p:nvGrpSpPr>
        <p:grpSpPr>
          <a:xfrm>
            <a:off x="2574862" y="3721645"/>
            <a:ext cx="6254554" cy="2051179"/>
            <a:chOff x="2574862" y="3721645"/>
            <a:chExt cx="6254554" cy="2051179"/>
          </a:xfrm>
        </p:grpSpPr>
        <p:sp>
          <p:nvSpPr>
            <p:cNvPr id="9" name="Textfeld 8"/>
            <p:cNvSpPr txBox="1"/>
            <p:nvPr/>
          </p:nvSpPr>
          <p:spPr>
            <a:xfrm>
              <a:off x="6660232" y="3721645"/>
              <a:ext cx="216918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chemeClr val="accent3">
                      <a:lumMod val="50000"/>
                    </a:schemeClr>
                  </a:solidFill>
                  <a:latin typeface="LisaBecker" panose="02000506070000020004" pitchFamily="2" charset="0"/>
                </a:defRPr>
              </a:lvl1pPr>
            </a:lstStyle>
            <a:p>
              <a:r>
                <a:rPr lang="de-DE" dirty="0" err="1">
                  <a:solidFill>
                    <a:srgbClr val="800000"/>
                  </a:solidFill>
                </a:rPr>
                <a:t>Example</a:t>
              </a:r>
              <a:r>
                <a:rPr lang="de-DE" dirty="0">
                  <a:solidFill>
                    <a:srgbClr val="800000"/>
                  </a:solidFill>
                </a:rPr>
                <a:t> </a:t>
              </a:r>
              <a:r>
                <a:rPr lang="de-DE" dirty="0" err="1">
                  <a:solidFill>
                    <a:srgbClr val="800000"/>
                  </a:solidFill>
                </a:rPr>
                <a:t>for</a:t>
              </a:r>
              <a:r>
                <a:rPr lang="de-DE" dirty="0">
                  <a:solidFill>
                    <a:srgbClr val="800000"/>
                  </a:solidFill>
                </a:rPr>
                <a:t> </a:t>
              </a:r>
              <a:r>
                <a:rPr lang="de-DE" dirty="0" err="1">
                  <a:solidFill>
                    <a:srgbClr val="800000"/>
                  </a:solidFill>
                </a:rPr>
                <a:t>the</a:t>
              </a:r>
              <a:r>
                <a:rPr lang="de-DE" dirty="0">
                  <a:solidFill>
                    <a:srgbClr val="800000"/>
                  </a:solidFill>
                </a:rPr>
                <a:t> </a:t>
              </a:r>
              <a:r>
                <a:rPr lang="de-DE" dirty="0" err="1">
                  <a:solidFill>
                    <a:srgbClr val="800000"/>
                  </a:solidFill>
                </a:rPr>
                <a:t>housing</a:t>
              </a:r>
              <a:r>
                <a:rPr lang="de-DE" dirty="0">
                  <a:solidFill>
                    <a:srgbClr val="800000"/>
                  </a:solidFill>
                </a:rPr>
                <a:t> </a:t>
              </a:r>
              <a:br>
                <a:rPr lang="de-DE" dirty="0">
                  <a:solidFill>
                    <a:srgbClr val="800000"/>
                  </a:solidFill>
                </a:rPr>
              </a:br>
              <a:r>
                <a:rPr lang="de-DE" dirty="0" err="1">
                  <a:solidFill>
                    <a:srgbClr val="800000"/>
                  </a:solidFill>
                </a:rPr>
                <a:t>conditions</a:t>
              </a:r>
              <a:r>
                <a:rPr lang="de-DE" dirty="0">
                  <a:solidFill>
                    <a:srgbClr val="800000"/>
                  </a:solidFill>
                </a:rPr>
                <a:t> </a:t>
              </a:r>
              <a:r>
                <a:rPr lang="de-DE" dirty="0" err="1" smtClean="0">
                  <a:solidFill>
                    <a:srgbClr val="800000"/>
                  </a:solidFill>
                </a:rPr>
                <a:t>of</a:t>
              </a:r>
              <a:r>
                <a:rPr lang="de-DE" dirty="0" smtClean="0">
                  <a:solidFill>
                    <a:srgbClr val="800000"/>
                  </a:solidFill>
                </a:rPr>
                <a:t> </a:t>
              </a:r>
              <a:r>
                <a:rPr lang="de-DE" dirty="0" err="1">
                  <a:solidFill>
                    <a:srgbClr val="800000"/>
                  </a:solidFill>
                </a:rPr>
                <a:t>poor</a:t>
              </a:r>
              <a:r>
                <a:rPr lang="de-DE" dirty="0">
                  <a:solidFill>
                    <a:srgbClr val="800000"/>
                  </a:solidFill>
                </a:rPr>
                <a:t> </a:t>
              </a:r>
              <a:r>
                <a:rPr lang="de-DE" dirty="0" err="1">
                  <a:solidFill>
                    <a:srgbClr val="800000"/>
                  </a:solidFill>
                </a:rPr>
                <a:t>Families</a:t>
              </a:r>
              <a:r>
                <a:rPr lang="de-DE" dirty="0">
                  <a:solidFill>
                    <a:srgbClr val="800000"/>
                  </a:solidFill>
                </a:rPr>
                <a:t> </a:t>
              </a:r>
              <a:r>
                <a:rPr lang="de-DE" dirty="0" smtClean="0">
                  <a:solidFill>
                    <a:srgbClr val="800000"/>
                  </a:solidFill>
                </a:rPr>
                <a:t/>
              </a:r>
              <a:br>
                <a:rPr lang="de-DE" dirty="0" smtClean="0">
                  <a:solidFill>
                    <a:srgbClr val="800000"/>
                  </a:solidFill>
                </a:rPr>
              </a:br>
              <a:r>
                <a:rPr lang="de-DE" dirty="0" smtClean="0">
                  <a:solidFill>
                    <a:srgbClr val="800000"/>
                  </a:solidFill>
                </a:rPr>
                <a:t>in Europe </a:t>
              </a:r>
              <a:r>
                <a:rPr lang="de-DE" dirty="0" err="1" smtClean="0">
                  <a:solidFill>
                    <a:srgbClr val="800000"/>
                  </a:solidFill>
                </a:rPr>
                <a:t>before</a:t>
              </a:r>
              <a:r>
                <a:rPr lang="de-DE" dirty="0" smtClean="0">
                  <a:solidFill>
                    <a:srgbClr val="800000"/>
                  </a:solidFill>
                </a:rPr>
                <a:t> </a:t>
              </a:r>
              <a:r>
                <a:rPr lang="de-DE" dirty="0">
                  <a:solidFill>
                    <a:srgbClr val="800000"/>
                  </a:solidFill>
                </a:rPr>
                <a:t>1900</a:t>
              </a:r>
            </a:p>
            <a:p>
              <a:endParaRPr lang="de-DE" dirty="0">
                <a:solidFill>
                  <a:srgbClr val="800000"/>
                </a:solidFill>
              </a:endParaRP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4862" y="3789040"/>
              <a:ext cx="3708008" cy="1983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0655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wheelReverse spokes="1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671" y="936587"/>
            <a:ext cx="4264521" cy="342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660232" y="2348880"/>
            <a:ext cx="223330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Drawing </a:t>
            </a:r>
            <a:r>
              <a:rPr lang="de-DE" sz="20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of</a:t>
            </a:r>
            <a:r>
              <a:rPr lang="de-DE" sz="20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br>
              <a:rPr lang="de-DE" sz="2000" dirty="0" smtClean="0">
                <a:solidFill>
                  <a:srgbClr val="800000"/>
                </a:solidFill>
                <a:latin typeface="LisaBecker" panose="02000506070000020004" pitchFamily="2" charset="0"/>
              </a:rPr>
            </a:br>
            <a:r>
              <a:rPr lang="de-DE" sz="20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Gurtweil</a:t>
            </a:r>
            <a:r>
              <a:rPr lang="de-DE" sz="20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/Germany </a:t>
            </a:r>
            <a:br>
              <a:rPr lang="de-DE" sz="2000" dirty="0" smtClean="0">
                <a:solidFill>
                  <a:srgbClr val="800000"/>
                </a:solidFill>
                <a:latin typeface="LisaBecker" panose="02000506070000020004" pitchFamily="2" charset="0"/>
              </a:rPr>
            </a:br>
            <a:r>
              <a:rPr lang="de-DE" sz="20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with</a:t>
            </a:r>
            <a:r>
              <a:rPr lang="de-DE" sz="20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sz="20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the</a:t>
            </a:r>
            <a:r>
              <a:rPr lang="de-DE" sz="20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sz="20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river</a:t>
            </a:r>
            <a:r>
              <a:rPr lang="de-DE" sz="20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sz="20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Schlücht</a:t>
            </a:r>
            <a:endParaRPr lang="de-DE" sz="2000" dirty="0" smtClean="0">
              <a:solidFill>
                <a:srgbClr val="800000"/>
              </a:solidFill>
              <a:latin typeface="LisaBecker" panose="02000506070000020004" pitchFamily="2" charset="0"/>
            </a:endParaRPr>
          </a:p>
          <a:p>
            <a:endParaRPr lang="de-DE" sz="1600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pic>
        <p:nvPicPr>
          <p:cNvPr id="5" name="Picture 23" descr="C:\Dokumente und Einstellungen\Christian\Eigene Dateien\Eigene Bilder\forelle-in-bana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464" y="3573016"/>
            <a:ext cx="177202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561560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Living in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presence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– </a:t>
            </a:r>
          </a:p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a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fLashback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46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/>
        </p:nvSpPr>
        <p:spPr>
          <a:xfrm>
            <a:off x="4216566" y="1167135"/>
            <a:ext cx="2383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John Baptist Jordan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827584" y="654763"/>
            <a:ext cx="3082358" cy="4921794"/>
            <a:chOff x="827584" y="654763"/>
            <a:chExt cx="3082358" cy="4921794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654763"/>
              <a:ext cx="3082358" cy="4286405"/>
            </a:xfrm>
            <a:prstGeom prst="rect">
              <a:avLst/>
            </a:prstGeom>
          </p:spPr>
        </p:pic>
        <p:sp>
          <p:nvSpPr>
            <p:cNvPr id="13" name="Textfeld 12"/>
            <p:cNvSpPr txBox="1"/>
            <p:nvPr/>
          </p:nvSpPr>
          <p:spPr>
            <a:xfrm>
              <a:off x="1543056" y="5114892"/>
              <a:ext cx="1973617" cy="461665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3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</a:gradFill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rgbClr val="800000"/>
                  </a:solidFill>
                  <a:latin typeface="LisaBecker" panose="02000506070000020004" pitchFamily="2" charset="0"/>
                </a:rPr>
                <a:t>as</a:t>
              </a:r>
              <a:r>
                <a:rPr lang="de-DE" dirty="0" smtClean="0">
                  <a:solidFill>
                    <a:srgbClr val="800000"/>
                  </a:solidFill>
                  <a:latin typeface="LisaBecker" panose="02000506070000020004" pitchFamily="2" charset="0"/>
                </a:rPr>
                <a:t> a </a:t>
              </a:r>
              <a:r>
                <a:rPr lang="de-DE" dirty="0" err="1" smtClean="0">
                  <a:solidFill>
                    <a:srgbClr val="800000"/>
                  </a:solidFill>
                  <a:latin typeface="LisaBecker" panose="02000506070000020004" pitchFamily="2" charset="0"/>
                </a:rPr>
                <a:t>journeyman</a:t>
              </a:r>
              <a:endParaRPr lang="de-DE" dirty="0" smtClean="0">
                <a:solidFill>
                  <a:srgbClr val="800000"/>
                </a:solidFill>
                <a:latin typeface="LisaBecker" panose="02000506070000020004" pitchFamily="2" charset="0"/>
              </a:endParaRP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2699792" y="1746016"/>
            <a:ext cx="4759145" cy="3864901"/>
            <a:chOff x="2699792" y="1746016"/>
            <a:chExt cx="4759145" cy="3864901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9792" y="1746016"/>
              <a:ext cx="4759145" cy="3195152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3457209" y="5149252"/>
              <a:ext cx="30989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srgbClr val="800000"/>
                  </a:solidFill>
                  <a:latin typeface="LisaBecker" panose="02000506070000020004" pitchFamily="2" charset="0"/>
                </a:rPr>
                <a:t>a</a:t>
              </a:r>
              <a:r>
                <a:rPr lang="de-DE" dirty="0" err="1" smtClean="0">
                  <a:solidFill>
                    <a:srgbClr val="800000"/>
                  </a:solidFill>
                  <a:latin typeface="LisaBecker" panose="02000506070000020004" pitchFamily="2" charset="0"/>
                </a:rPr>
                <a:t>t</a:t>
              </a:r>
              <a:r>
                <a:rPr lang="de-DE" dirty="0" smtClean="0">
                  <a:solidFill>
                    <a:srgbClr val="800000"/>
                  </a:solidFill>
                  <a:latin typeface="LisaBecker" panose="02000506070000020004" pitchFamily="2" charset="0"/>
                </a:rPr>
                <a:t> </a:t>
              </a:r>
              <a:r>
                <a:rPr lang="de-DE" dirty="0" err="1" smtClean="0">
                  <a:solidFill>
                    <a:srgbClr val="800000"/>
                  </a:solidFill>
                  <a:latin typeface="LisaBecker" panose="02000506070000020004" pitchFamily="2" charset="0"/>
                </a:rPr>
                <a:t>the</a:t>
              </a:r>
              <a:r>
                <a:rPr lang="de-DE" dirty="0" smtClean="0">
                  <a:solidFill>
                    <a:srgbClr val="800000"/>
                  </a:solidFill>
                  <a:latin typeface="LisaBecker" panose="02000506070000020004" pitchFamily="2" charset="0"/>
                </a:rPr>
                <a:t> </a:t>
              </a:r>
              <a:r>
                <a:rPr lang="de-DE" dirty="0" err="1" smtClean="0">
                  <a:solidFill>
                    <a:srgbClr val="800000"/>
                  </a:solidFill>
                  <a:latin typeface="LisaBecker" panose="02000506070000020004" pitchFamily="2" charset="0"/>
                </a:rPr>
                <a:t>railway</a:t>
              </a:r>
              <a:r>
                <a:rPr lang="de-DE" dirty="0" smtClean="0">
                  <a:solidFill>
                    <a:srgbClr val="800000"/>
                  </a:solidFill>
                  <a:latin typeface="LisaBecker" panose="02000506070000020004" pitchFamily="2" charset="0"/>
                </a:rPr>
                <a:t> </a:t>
              </a:r>
              <a:r>
                <a:rPr lang="de-DE" dirty="0" err="1" smtClean="0">
                  <a:solidFill>
                    <a:srgbClr val="800000"/>
                  </a:solidFill>
                  <a:latin typeface="LisaBecker" panose="02000506070000020004" pitchFamily="2" charset="0"/>
                </a:rPr>
                <a:t>construction</a:t>
              </a:r>
              <a:endParaRPr lang="de-DE" dirty="0" smtClean="0">
                <a:solidFill>
                  <a:srgbClr val="800000"/>
                </a:solidFill>
                <a:latin typeface="LisaBecker" panose="02000506070000020004" pitchFamily="2" charset="0"/>
              </a:endParaRPr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5530951" y="1795017"/>
            <a:ext cx="2713457" cy="4281922"/>
            <a:chOff x="5199405" y="1795017"/>
            <a:chExt cx="2713457" cy="4281922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405" y="1795017"/>
              <a:ext cx="2713457" cy="3843224"/>
            </a:xfrm>
            <a:prstGeom prst="rect">
              <a:avLst/>
            </a:prstGeom>
          </p:spPr>
        </p:pic>
        <p:sp>
          <p:nvSpPr>
            <p:cNvPr id="17" name="Textfeld 16"/>
            <p:cNvSpPr txBox="1"/>
            <p:nvPr/>
          </p:nvSpPr>
          <p:spPr>
            <a:xfrm>
              <a:off x="5944427" y="5615274"/>
              <a:ext cx="14462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srgbClr val="800000"/>
                  </a:solidFill>
                  <a:latin typeface="LisaBecker" panose="02000506070000020004" pitchFamily="2" charset="0"/>
                </a:rPr>
                <a:t>a</a:t>
              </a:r>
              <a:r>
                <a:rPr lang="de-DE" dirty="0" err="1" smtClean="0">
                  <a:solidFill>
                    <a:srgbClr val="800000"/>
                  </a:solidFill>
                  <a:latin typeface="LisaBecker" panose="02000506070000020004" pitchFamily="2" charset="0"/>
                </a:rPr>
                <a:t>s</a:t>
              </a:r>
              <a:r>
                <a:rPr lang="de-DE" dirty="0" smtClean="0">
                  <a:solidFill>
                    <a:srgbClr val="800000"/>
                  </a:solidFill>
                  <a:latin typeface="LisaBecker" panose="02000506070000020004" pitchFamily="2" charset="0"/>
                </a:rPr>
                <a:t> a </a:t>
              </a:r>
              <a:r>
                <a:rPr lang="de-DE" dirty="0" err="1" smtClean="0">
                  <a:solidFill>
                    <a:srgbClr val="800000"/>
                  </a:solidFill>
                  <a:latin typeface="LisaBecker" panose="02000506070000020004" pitchFamily="2" charset="0"/>
                </a:rPr>
                <a:t>soldier</a:t>
              </a:r>
              <a:endParaRPr lang="de-DE" dirty="0" smtClean="0">
                <a:solidFill>
                  <a:srgbClr val="800000"/>
                </a:solidFill>
                <a:latin typeface="LisaBecker" panose="02000506070000020004" pitchFamily="2" charset="0"/>
              </a:endParaRPr>
            </a:p>
          </p:txBody>
        </p:sp>
      </p:grpSp>
      <p:sp>
        <p:nvSpPr>
          <p:cNvPr id="15" name="Rectangle 6"/>
          <p:cNvSpPr txBox="1">
            <a:spLocks noChangeArrowheads="1"/>
          </p:cNvSpPr>
          <p:nvPr/>
        </p:nvSpPr>
        <p:spPr bwMode="auto">
          <a:xfrm>
            <a:off x="561560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Living in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presence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– </a:t>
            </a:r>
          </a:p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a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fLashback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86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339752" y="5445224"/>
            <a:ext cx="6139408" cy="590629"/>
          </a:xfrm>
        </p:spPr>
        <p:txBody>
          <a:bodyPr/>
          <a:lstStyle/>
          <a:p>
            <a:r>
              <a:rPr lang="de-DE" dirty="0" smtClean="0"/>
              <a:t>... </a:t>
            </a:r>
            <a:r>
              <a:rPr lang="de-DE" dirty="0" err="1" smtClean="0"/>
              <a:t>people</a:t>
            </a:r>
            <a:r>
              <a:rPr lang="de-DE" dirty="0" smtClean="0"/>
              <a:t>  </a:t>
            </a:r>
            <a:r>
              <a:rPr lang="de-DE" dirty="0" err="1" smtClean="0"/>
              <a:t>had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 smtClean="0"/>
              <a:t>  &gt; 12 </a:t>
            </a:r>
            <a:r>
              <a:rPr lang="de-DE" dirty="0" err="1" smtClean="0"/>
              <a:t>hours</a:t>
            </a:r>
            <a:r>
              <a:rPr lang="de-DE" dirty="0" smtClean="0"/>
              <a:t> a </a:t>
            </a:r>
            <a:r>
              <a:rPr lang="de-DE" dirty="0" err="1" smtClean="0"/>
              <a:t>day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8" name="Untertitel 2"/>
          <p:cNvSpPr txBox="1">
            <a:spLocks/>
          </p:cNvSpPr>
          <p:nvPr/>
        </p:nvSpPr>
        <p:spPr>
          <a:xfrm>
            <a:off x="2699792" y="980728"/>
            <a:ext cx="3744416" cy="590629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rgbClr val="800000"/>
                </a:solidFill>
                <a:latin typeface="LisaBecker" panose="02000506070000020004" pitchFamily="2" charset="0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dirty="0" err="1" smtClean="0"/>
              <a:t>If</a:t>
            </a:r>
            <a:r>
              <a:rPr lang="de-DE" dirty="0" smtClean="0"/>
              <a:t> on a </a:t>
            </a:r>
            <a:r>
              <a:rPr lang="de-DE" dirty="0" err="1" smtClean="0"/>
              <a:t>farm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in a </a:t>
            </a:r>
            <a:r>
              <a:rPr lang="de-DE" dirty="0" err="1" smtClean="0"/>
              <a:t>factory</a:t>
            </a:r>
            <a:r>
              <a:rPr lang="de-DE" dirty="0" smtClean="0"/>
              <a:t> ...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750" y="1725541"/>
            <a:ext cx="5848586" cy="376766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750" y="1752864"/>
            <a:ext cx="5848586" cy="3667607"/>
          </a:xfrm>
          <a:prstGeom prst="rect">
            <a:avLst/>
          </a:prstGeom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561560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Living in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presence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– </a:t>
            </a:r>
          </a:p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a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fLashback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6397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635896" y="1196752"/>
            <a:ext cx="2808312" cy="554360"/>
          </a:xfrm>
        </p:spPr>
        <p:txBody>
          <a:bodyPr/>
          <a:lstStyle/>
          <a:p>
            <a:r>
              <a:rPr lang="de-DE" dirty="0" smtClean="0"/>
              <a:t>„The </a:t>
            </a:r>
            <a:r>
              <a:rPr lang="de-DE" dirty="0" err="1" smtClean="0"/>
              <a:t>Divine</a:t>
            </a:r>
            <a:r>
              <a:rPr lang="de-DE" dirty="0" smtClean="0"/>
              <a:t> Order“</a:t>
            </a:r>
            <a:endParaRPr lang="de-D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448" y="1881307"/>
            <a:ext cx="4769848" cy="389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ieren 1"/>
          <p:cNvGrpSpPr/>
          <p:nvPr/>
        </p:nvGrpSpPr>
        <p:grpSpPr>
          <a:xfrm>
            <a:off x="2585660" y="1601280"/>
            <a:ext cx="4531423" cy="4159929"/>
            <a:chOff x="7740352" y="1628800"/>
            <a:chExt cx="4531423" cy="4159929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352" y="1628800"/>
              <a:ext cx="4531423" cy="3208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Untertitel 2"/>
            <p:cNvSpPr txBox="1">
              <a:spLocks/>
            </p:cNvSpPr>
            <p:nvPr/>
          </p:nvSpPr>
          <p:spPr>
            <a:xfrm>
              <a:off x="8601907" y="5062674"/>
              <a:ext cx="2808312" cy="726055"/>
            </a:xfrm>
            <a:prstGeom prst="rect">
              <a:avLst/>
            </a:prstGeom>
          </p:spPr>
          <p:txBody>
            <a:bodyPr vert="horz" anchor="b">
              <a:normAutofit fontScale="92500" lnSpcReduction="20000"/>
            </a:bodyPr>
            <a:lstStyle>
              <a:lvl1pPr marL="0" indent="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/>
                <a:buNone/>
                <a:defRPr kumimoji="0" sz="2400" kern="1200">
                  <a:solidFill>
                    <a:srgbClr val="800000"/>
                  </a:solidFill>
                  <a:latin typeface="LisaBecker" panose="02000506070000020004" pitchFamily="2" charset="0"/>
                  <a:ea typeface="+mn-ea"/>
                  <a:cs typeface="+mn-cs"/>
                </a:defRPr>
              </a:lvl1pPr>
              <a:lvl2pPr marL="457200" indent="0" algn="ctr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/>
                <a:buNone/>
                <a:defRPr kumimoji="0"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/>
                <a:buNone/>
                <a:defRPr kumimoji="0"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/>
                <a:buNone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/>
                <a:buNone/>
                <a:defRPr kumimoji="0"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/>
                <a:buNone/>
                <a:defRPr kumimoji="0"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/>
                <a:buNone/>
                <a:defRPr kumimoji="0"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/>
                <a:buNone/>
                <a:defRPr kumimoji="0" sz="16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/>
                <a:buNone/>
                <a:defRPr kumimoji="0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Aft>
                  <a:spcPts val="0"/>
                </a:spcAft>
              </a:pPr>
              <a:r>
                <a:rPr lang="de-DE" dirty="0" smtClean="0"/>
                <a:t>„</a:t>
              </a:r>
              <a:r>
                <a:rPr lang="de-DE" dirty="0" err="1" smtClean="0"/>
                <a:t>Machine</a:t>
              </a:r>
              <a:r>
                <a:rPr lang="de-DE" dirty="0" smtClean="0"/>
                <a:t> </a:t>
              </a:r>
              <a:r>
                <a:rPr lang="de-DE" dirty="0" err="1" smtClean="0"/>
                <a:t>people</a:t>
              </a:r>
              <a:r>
                <a:rPr lang="de-DE" dirty="0" smtClean="0"/>
                <a:t>“</a:t>
              </a:r>
            </a:p>
            <a:p>
              <a:pPr fontAlgn="auto">
                <a:spcAft>
                  <a:spcPts val="0"/>
                </a:spcAft>
              </a:pPr>
              <a:r>
                <a:rPr lang="de-DE" dirty="0" smtClean="0"/>
                <a:t>Contemporary </a:t>
              </a:r>
              <a:r>
                <a:rPr lang="de-DE" dirty="0" err="1" smtClean="0"/>
                <a:t>caricature</a:t>
              </a:r>
              <a:endParaRPr lang="de-DE" dirty="0"/>
            </a:p>
          </p:txBody>
        </p:sp>
      </p:grpSp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561560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Living in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presence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– </a:t>
            </a:r>
          </a:p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a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fLashback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21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-2124744" y="536539"/>
            <a:ext cx="2880320" cy="55436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/>
              <a:t>Universal Vision ...</a:t>
            </a:r>
            <a:br>
              <a:rPr lang="de-DE" dirty="0" smtClean="0"/>
            </a:br>
            <a:r>
              <a:rPr lang="de-DE" dirty="0" smtClean="0"/>
              <a:t>Field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tension</a:t>
            </a:r>
            <a:endParaRPr lang="de-DE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3787441" y="476672"/>
            <a:ext cx="1569118" cy="5496644"/>
            <a:chOff x="3787441" y="476672"/>
            <a:chExt cx="1569118" cy="5496644"/>
          </a:xfrm>
        </p:grpSpPr>
        <p:grpSp>
          <p:nvGrpSpPr>
            <p:cNvPr id="5" name="Gruppieren 4"/>
            <p:cNvGrpSpPr/>
            <p:nvPr/>
          </p:nvGrpSpPr>
          <p:grpSpPr>
            <a:xfrm>
              <a:off x="3787441" y="476672"/>
              <a:ext cx="1569118" cy="1228454"/>
              <a:chOff x="3456409" y="1914157"/>
              <a:chExt cx="1569118" cy="1228454"/>
            </a:xfrm>
          </p:grpSpPr>
          <p:pic>
            <p:nvPicPr>
              <p:cNvPr id="6" name="Grafik 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6409" y="1914157"/>
                <a:ext cx="1569118" cy="1228454"/>
              </a:xfrm>
              <a:prstGeom prst="rect">
                <a:avLst/>
              </a:prstGeom>
            </p:spPr>
          </p:pic>
          <p:sp>
            <p:nvSpPr>
              <p:cNvPr id="7" name="Textfeld 6"/>
              <p:cNvSpPr txBox="1"/>
              <p:nvPr/>
            </p:nvSpPr>
            <p:spPr>
              <a:xfrm>
                <a:off x="3887346" y="2200055"/>
                <a:ext cx="86409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e-IL" sz="2800" dirty="0"/>
                  <a:t>יהוה</a:t>
                </a:r>
                <a:endParaRPr lang="de-AT" sz="2800" dirty="0"/>
              </a:p>
            </p:txBody>
          </p:sp>
        </p:grpSp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867" y="4365104"/>
              <a:ext cx="1232266" cy="1608212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1043608" y="2549419"/>
            <a:ext cx="6957392" cy="1547616"/>
            <a:chOff x="1043608" y="2549419"/>
            <a:chExt cx="6957392" cy="1547616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0232" y="2756267"/>
              <a:ext cx="1340768" cy="1340768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2549419"/>
              <a:ext cx="2016224" cy="1518281"/>
            </a:xfrm>
            <a:prstGeom prst="rect">
              <a:avLst/>
            </a:prstGeom>
          </p:spPr>
        </p:pic>
      </p:grpSp>
      <p:sp>
        <p:nvSpPr>
          <p:cNvPr id="12" name="Richtungspfeil 11"/>
          <p:cNvSpPr/>
          <p:nvPr/>
        </p:nvSpPr>
        <p:spPr>
          <a:xfrm rot="5400000">
            <a:off x="2193152" y="3095954"/>
            <a:ext cx="3229869" cy="29556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latin typeface="LisaBecker" panose="02000506070000020004" pitchFamily="2" charset="0"/>
              </a:rPr>
              <a:t>call</a:t>
            </a:r>
            <a:endParaRPr lang="de-DE" dirty="0">
              <a:latin typeface="LisaBecker" panose="02000506070000020004" pitchFamily="2" charset="0"/>
            </a:endParaRPr>
          </a:p>
        </p:txBody>
      </p:sp>
      <p:sp>
        <p:nvSpPr>
          <p:cNvPr id="24" name="Richtungspfeil 23"/>
          <p:cNvSpPr/>
          <p:nvPr/>
        </p:nvSpPr>
        <p:spPr>
          <a:xfrm rot="16200000">
            <a:off x="3745389" y="3023946"/>
            <a:ext cx="3229869" cy="295561"/>
          </a:xfrm>
          <a:prstGeom prst="homePlate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latin typeface="LisaBecker" panose="02000506070000020004" pitchFamily="2" charset="0"/>
              </a:rPr>
              <a:t>answer</a:t>
            </a:r>
            <a:endParaRPr lang="de-DE" dirty="0">
              <a:latin typeface="LisaBecker" panose="02000506070000020004" pitchFamily="2" charset="0"/>
            </a:endParaRPr>
          </a:p>
        </p:txBody>
      </p:sp>
      <p:sp>
        <p:nvSpPr>
          <p:cNvPr id="25" name="Richtungspfeil 24"/>
          <p:cNvSpPr/>
          <p:nvPr/>
        </p:nvSpPr>
        <p:spPr>
          <a:xfrm>
            <a:off x="3035491" y="2401639"/>
            <a:ext cx="3229869" cy="295561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latin typeface="LisaBecker" panose="02000506070000020004" pitchFamily="2" charset="0"/>
              </a:rPr>
              <a:t>call</a:t>
            </a:r>
            <a:endParaRPr lang="de-DE" dirty="0">
              <a:latin typeface="LisaBecker" panose="02000506070000020004" pitchFamily="2" charset="0"/>
            </a:endParaRPr>
          </a:p>
        </p:txBody>
      </p:sp>
      <p:sp>
        <p:nvSpPr>
          <p:cNvPr id="28" name="Richtungspfeil 27"/>
          <p:cNvSpPr/>
          <p:nvPr/>
        </p:nvSpPr>
        <p:spPr>
          <a:xfrm>
            <a:off x="3131840" y="3755174"/>
            <a:ext cx="3250706" cy="295561"/>
          </a:xfrm>
          <a:custGeom>
            <a:avLst/>
            <a:gdLst>
              <a:gd name="connsiteX0" fmla="*/ 0 w 3229869"/>
              <a:gd name="connsiteY0" fmla="*/ 0 h 295561"/>
              <a:gd name="connsiteX1" fmla="*/ 3082089 w 3229869"/>
              <a:gd name="connsiteY1" fmla="*/ 0 h 295561"/>
              <a:gd name="connsiteX2" fmla="*/ 3229869 w 3229869"/>
              <a:gd name="connsiteY2" fmla="*/ 147781 h 295561"/>
              <a:gd name="connsiteX3" fmla="*/ 3082089 w 3229869"/>
              <a:gd name="connsiteY3" fmla="*/ 295561 h 295561"/>
              <a:gd name="connsiteX4" fmla="*/ 0 w 3229869"/>
              <a:gd name="connsiteY4" fmla="*/ 295561 h 295561"/>
              <a:gd name="connsiteX5" fmla="*/ 0 w 3229869"/>
              <a:gd name="connsiteY5" fmla="*/ 0 h 295561"/>
              <a:gd name="connsiteX0" fmla="*/ 8819 w 3238688"/>
              <a:gd name="connsiteY0" fmla="*/ 0 h 295561"/>
              <a:gd name="connsiteX1" fmla="*/ 3090908 w 3238688"/>
              <a:gd name="connsiteY1" fmla="*/ 0 h 295561"/>
              <a:gd name="connsiteX2" fmla="*/ 3238688 w 3238688"/>
              <a:gd name="connsiteY2" fmla="*/ 147781 h 295561"/>
              <a:gd name="connsiteX3" fmla="*/ 3090908 w 3238688"/>
              <a:gd name="connsiteY3" fmla="*/ 295561 h 295561"/>
              <a:gd name="connsiteX4" fmla="*/ 8819 w 3238688"/>
              <a:gd name="connsiteY4" fmla="*/ 295561 h 295561"/>
              <a:gd name="connsiteX5" fmla="*/ 0 w 3238688"/>
              <a:gd name="connsiteY5" fmla="*/ 158569 h 295561"/>
              <a:gd name="connsiteX6" fmla="*/ 8819 w 3238688"/>
              <a:gd name="connsiteY6" fmla="*/ 0 h 295561"/>
              <a:gd name="connsiteX0" fmla="*/ 168617 w 3398486"/>
              <a:gd name="connsiteY0" fmla="*/ 0 h 295561"/>
              <a:gd name="connsiteX1" fmla="*/ 3250706 w 3398486"/>
              <a:gd name="connsiteY1" fmla="*/ 0 h 295561"/>
              <a:gd name="connsiteX2" fmla="*/ 3398486 w 3398486"/>
              <a:gd name="connsiteY2" fmla="*/ 147781 h 295561"/>
              <a:gd name="connsiteX3" fmla="*/ 3250706 w 3398486"/>
              <a:gd name="connsiteY3" fmla="*/ 295561 h 295561"/>
              <a:gd name="connsiteX4" fmla="*/ 168617 w 3398486"/>
              <a:gd name="connsiteY4" fmla="*/ 295561 h 295561"/>
              <a:gd name="connsiteX5" fmla="*/ 0 w 3398486"/>
              <a:gd name="connsiteY5" fmla="*/ 149692 h 295561"/>
              <a:gd name="connsiteX6" fmla="*/ 168617 w 3398486"/>
              <a:gd name="connsiteY6" fmla="*/ 0 h 295561"/>
              <a:gd name="connsiteX0" fmla="*/ 168617 w 3250706"/>
              <a:gd name="connsiteY0" fmla="*/ 0 h 295561"/>
              <a:gd name="connsiteX1" fmla="*/ 3250706 w 3250706"/>
              <a:gd name="connsiteY1" fmla="*/ 0 h 295561"/>
              <a:gd name="connsiteX2" fmla="*/ 3250706 w 3250706"/>
              <a:gd name="connsiteY2" fmla="*/ 295561 h 295561"/>
              <a:gd name="connsiteX3" fmla="*/ 168617 w 3250706"/>
              <a:gd name="connsiteY3" fmla="*/ 295561 h 295561"/>
              <a:gd name="connsiteX4" fmla="*/ 0 w 3250706"/>
              <a:gd name="connsiteY4" fmla="*/ 149692 h 295561"/>
              <a:gd name="connsiteX5" fmla="*/ 168617 w 3250706"/>
              <a:gd name="connsiteY5" fmla="*/ 0 h 295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50706" h="295561">
                <a:moveTo>
                  <a:pt x="168617" y="0"/>
                </a:moveTo>
                <a:lnTo>
                  <a:pt x="3250706" y="0"/>
                </a:lnTo>
                <a:lnTo>
                  <a:pt x="3250706" y="295561"/>
                </a:lnTo>
                <a:lnTo>
                  <a:pt x="168617" y="295561"/>
                </a:lnTo>
                <a:lnTo>
                  <a:pt x="0" y="149692"/>
                </a:lnTo>
                <a:lnTo>
                  <a:pt x="168617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latin typeface="LisaBecker" panose="02000506070000020004" pitchFamily="2" charset="0"/>
              </a:rPr>
              <a:t>a</a:t>
            </a:r>
            <a:r>
              <a:rPr lang="de-DE" dirty="0" err="1" smtClean="0">
                <a:latin typeface="LisaBecker" panose="02000506070000020004" pitchFamily="2" charset="0"/>
              </a:rPr>
              <a:t>nswer</a:t>
            </a:r>
            <a:endParaRPr lang="de-DE" dirty="0">
              <a:latin typeface="LisaBecker" panose="02000506070000020004" pitchFamily="2" charset="0"/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1810528" y="4607879"/>
            <a:ext cx="5569776" cy="326562"/>
            <a:chOff x="1810528" y="4607879"/>
            <a:chExt cx="5569776" cy="326562"/>
          </a:xfrm>
        </p:grpSpPr>
        <p:sp>
          <p:nvSpPr>
            <p:cNvPr id="31" name="Richtungspfeil 29"/>
            <p:cNvSpPr/>
            <p:nvPr/>
          </p:nvSpPr>
          <p:spPr>
            <a:xfrm rot="19740560">
              <a:off x="5314111" y="4607879"/>
              <a:ext cx="2066193" cy="295561"/>
            </a:xfrm>
            <a:custGeom>
              <a:avLst/>
              <a:gdLst>
                <a:gd name="connsiteX0" fmla="*/ 0 w 3229869"/>
                <a:gd name="connsiteY0" fmla="*/ 0 h 295561"/>
                <a:gd name="connsiteX1" fmla="*/ 3082089 w 3229869"/>
                <a:gd name="connsiteY1" fmla="*/ 0 h 295561"/>
                <a:gd name="connsiteX2" fmla="*/ 3229869 w 3229869"/>
                <a:gd name="connsiteY2" fmla="*/ 147781 h 295561"/>
                <a:gd name="connsiteX3" fmla="*/ 3082089 w 3229869"/>
                <a:gd name="connsiteY3" fmla="*/ 295561 h 295561"/>
                <a:gd name="connsiteX4" fmla="*/ 0 w 3229869"/>
                <a:gd name="connsiteY4" fmla="*/ 295561 h 295561"/>
                <a:gd name="connsiteX5" fmla="*/ 0 w 3229869"/>
                <a:gd name="connsiteY5" fmla="*/ 0 h 295561"/>
                <a:gd name="connsiteX0" fmla="*/ 4211 w 3234080"/>
                <a:gd name="connsiteY0" fmla="*/ 0 h 295561"/>
                <a:gd name="connsiteX1" fmla="*/ 3086300 w 3234080"/>
                <a:gd name="connsiteY1" fmla="*/ 0 h 295561"/>
                <a:gd name="connsiteX2" fmla="*/ 3234080 w 3234080"/>
                <a:gd name="connsiteY2" fmla="*/ 147781 h 295561"/>
                <a:gd name="connsiteX3" fmla="*/ 3086300 w 3234080"/>
                <a:gd name="connsiteY3" fmla="*/ 295561 h 295561"/>
                <a:gd name="connsiteX4" fmla="*/ 4211 w 3234080"/>
                <a:gd name="connsiteY4" fmla="*/ 295561 h 295561"/>
                <a:gd name="connsiteX5" fmla="*/ 0 w 3234080"/>
                <a:gd name="connsiteY5" fmla="*/ 157393 h 295561"/>
                <a:gd name="connsiteX6" fmla="*/ 4211 w 3234080"/>
                <a:gd name="connsiteY6" fmla="*/ 0 h 295561"/>
                <a:gd name="connsiteX0" fmla="*/ 110743 w 3340612"/>
                <a:gd name="connsiteY0" fmla="*/ 0 h 295561"/>
                <a:gd name="connsiteX1" fmla="*/ 3192832 w 3340612"/>
                <a:gd name="connsiteY1" fmla="*/ 0 h 295561"/>
                <a:gd name="connsiteX2" fmla="*/ 3340612 w 3340612"/>
                <a:gd name="connsiteY2" fmla="*/ 147781 h 295561"/>
                <a:gd name="connsiteX3" fmla="*/ 3192832 w 3340612"/>
                <a:gd name="connsiteY3" fmla="*/ 295561 h 295561"/>
                <a:gd name="connsiteX4" fmla="*/ 110743 w 3340612"/>
                <a:gd name="connsiteY4" fmla="*/ 295561 h 295561"/>
                <a:gd name="connsiteX5" fmla="*/ 0 w 3340612"/>
                <a:gd name="connsiteY5" fmla="*/ 157393 h 295561"/>
                <a:gd name="connsiteX6" fmla="*/ 110743 w 3340612"/>
                <a:gd name="connsiteY6" fmla="*/ 0 h 295561"/>
                <a:gd name="connsiteX0" fmla="*/ 164009 w 3393878"/>
                <a:gd name="connsiteY0" fmla="*/ 0 h 295561"/>
                <a:gd name="connsiteX1" fmla="*/ 3246098 w 3393878"/>
                <a:gd name="connsiteY1" fmla="*/ 0 h 295561"/>
                <a:gd name="connsiteX2" fmla="*/ 3393878 w 3393878"/>
                <a:gd name="connsiteY2" fmla="*/ 147781 h 295561"/>
                <a:gd name="connsiteX3" fmla="*/ 3246098 w 3393878"/>
                <a:gd name="connsiteY3" fmla="*/ 295561 h 295561"/>
                <a:gd name="connsiteX4" fmla="*/ 164009 w 3393878"/>
                <a:gd name="connsiteY4" fmla="*/ 295561 h 295561"/>
                <a:gd name="connsiteX5" fmla="*/ 0 w 3393878"/>
                <a:gd name="connsiteY5" fmla="*/ 139638 h 295561"/>
                <a:gd name="connsiteX6" fmla="*/ 164009 w 3393878"/>
                <a:gd name="connsiteY6" fmla="*/ 0 h 29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93878" h="295561">
                  <a:moveTo>
                    <a:pt x="164009" y="0"/>
                  </a:moveTo>
                  <a:lnTo>
                    <a:pt x="3246098" y="0"/>
                  </a:lnTo>
                  <a:lnTo>
                    <a:pt x="3393878" y="147781"/>
                  </a:lnTo>
                  <a:lnTo>
                    <a:pt x="3246098" y="295561"/>
                  </a:lnTo>
                  <a:lnTo>
                    <a:pt x="164009" y="295561"/>
                  </a:lnTo>
                  <a:lnTo>
                    <a:pt x="0" y="139638"/>
                  </a:lnTo>
                  <a:lnTo>
                    <a:pt x="164009" y="0"/>
                  </a:lnTo>
                  <a:close/>
                </a:path>
              </a:pathLst>
            </a:cu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err="1">
                  <a:latin typeface="LisaBecker" panose="02000506070000020004" pitchFamily="2" charset="0"/>
                </a:rPr>
                <a:t>r</a:t>
              </a:r>
              <a:r>
                <a:rPr lang="de-DE" dirty="0" err="1" smtClean="0">
                  <a:latin typeface="LisaBecker" panose="02000506070000020004" pitchFamily="2" charset="0"/>
                </a:rPr>
                <a:t>ealize</a:t>
              </a:r>
              <a:endParaRPr lang="de-DE" dirty="0">
                <a:latin typeface="LisaBecker" panose="02000506070000020004" pitchFamily="2" charset="0"/>
              </a:endParaRPr>
            </a:p>
          </p:txBody>
        </p:sp>
        <p:sp>
          <p:nvSpPr>
            <p:cNvPr id="32" name="Richtungspfeil 29"/>
            <p:cNvSpPr/>
            <p:nvPr/>
          </p:nvSpPr>
          <p:spPr>
            <a:xfrm rot="1835945">
              <a:off x="1810528" y="4638880"/>
              <a:ext cx="2066193" cy="295561"/>
            </a:xfrm>
            <a:custGeom>
              <a:avLst/>
              <a:gdLst>
                <a:gd name="connsiteX0" fmla="*/ 0 w 3229869"/>
                <a:gd name="connsiteY0" fmla="*/ 0 h 295561"/>
                <a:gd name="connsiteX1" fmla="*/ 3082089 w 3229869"/>
                <a:gd name="connsiteY1" fmla="*/ 0 h 295561"/>
                <a:gd name="connsiteX2" fmla="*/ 3229869 w 3229869"/>
                <a:gd name="connsiteY2" fmla="*/ 147781 h 295561"/>
                <a:gd name="connsiteX3" fmla="*/ 3082089 w 3229869"/>
                <a:gd name="connsiteY3" fmla="*/ 295561 h 295561"/>
                <a:gd name="connsiteX4" fmla="*/ 0 w 3229869"/>
                <a:gd name="connsiteY4" fmla="*/ 295561 h 295561"/>
                <a:gd name="connsiteX5" fmla="*/ 0 w 3229869"/>
                <a:gd name="connsiteY5" fmla="*/ 0 h 295561"/>
                <a:gd name="connsiteX0" fmla="*/ 4211 w 3234080"/>
                <a:gd name="connsiteY0" fmla="*/ 0 h 295561"/>
                <a:gd name="connsiteX1" fmla="*/ 3086300 w 3234080"/>
                <a:gd name="connsiteY1" fmla="*/ 0 h 295561"/>
                <a:gd name="connsiteX2" fmla="*/ 3234080 w 3234080"/>
                <a:gd name="connsiteY2" fmla="*/ 147781 h 295561"/>
                <a:gd name="connsiteX3" fmla="*/ 3086300 w 3234080"/>
                <a:gd name="connsiteY3" fmla="*/ 295561 h 295561"/>
                <a:gd name="connsiteX4" fmla="*/ 4211 w 3234080"/>
                <a:gd name="connsiteY4" fmla="*/ 295561 h 295561"/>
                <a:gd name="connsiteX5" fmla="*/ 0 w 3234080"/>
                <a:gd name="connsiteY5" fmla="*/ 157393 h 295561"/>
                <a:gd name="connsiteX6" fmla="*/ 4211 w 3234080"/>
                <a:gd name="connsiteY6" fmla="*/ 0 h 295561"/>
                <a:gd name="connsiteX0" fmla="*/ 110743 w 3340612"/>
                <a:gd name="connsiteY0" fmla="*/ 0 h 295561"/>
                <a:gd name="connsiteX1" fmla="*/ 3192832 w 3340612"/>
                <a:gd name="connsiteY1" fmla="*/ 0 h 295561"/>
                <a:gd name="connsiteX2" fmla="*/ 3340612 w 3340612"/>
                <a:gd name="connsiteY2" fmla="*/ 147781 h 295561"/>
                <a:gd name="connsiteX3" fmla="*/ 3192832 w 3340612"/>
                <a:gd name="connsiteY3" fmla="*/ 295561 h 295561"/>
                <a:gd name="connsiteX4" fmla="*/ 110743 w 3340612"/>
                <a:gd name="connsiteY4" fmla="*/ 295561 h 295561"/>
                <a:gd name="connsiteX5" fmla="*/ 0 w 3340612"/>
                <a:gd name="connsiteY5" fmla="*/ 157393 h 295561"/>
                <a:gd name="connsiteX6" fmla="*/ 110743 w 3340612"/>
                <a:gd name="connsiteY6" fmla="*/ 0 h 295561"/>
                <a:gd name="connsiteX0" fmla="*/ 164009 w 3393878"/>
                <a:gd name="connsiteY0" fmla="*/ 0 h 295561"/>
                <a:gd name="connsiteX1" fmla="*/ 3246098 w 3393878"/>
                <a:gd name="connsiteY1" fmla="*/ 0 h 295561"/>
                <a:gd name="connsiteX2" fmla="*/ 3393878 w 3393878"/>
                <a:gd name="connsiteY2" fmla="*/ 147781 h 295561"/>
                <a:gd name="connsiteX3" fmla="*/ 3246098 w 3393878"/>
                <a:gd name="connsiteY3" fmla="*/ 295561 h 295561"/>
                <a:gd name="connsiteX4" fmla="*/ 164009 w 3393878"/>
                <a:gd name="connsiteY4" fmla="*/ 295561 h 295561"/>
                <a:gd name="connsiteX5" fmla="*/ 0 w 3393878"/>
                <a:gd name="connsiteY5" fmla="*/ 139638 h 295561"/>
                <a:gd name="connsiteX6" fmla="*/ 164009 w 3393878"/>
                <a:gd name="connsiteY6" fmla="*/ 0 h 29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93878" h="295561">
                  <a:moveTo>
                    <a:pt x="164009" y="0"/>
                  </a:moveTo>
                  <a:lnTo>
                    <a:pt x="3246098" y="0"/>
                  </a:lnTo>
                  <a:lnTo>
                    <a:pt x="3393878" y="147781"/>
                  </a:lnTo>
                  <a:lnTo>
                    <a:pt x="3246098" y="295561"/>
                  </a:lnTo>
                  <a:lnTo>
                    <a:pt x="164009" y="295561"/>
                  </a:lnTo>
                  <a:lnTo>
                    <a:pt x="0" y="139638"/>
                  </a:lnTo>
                  <a:lnTo>
                    <a:pt x="164009" y="0"/>
                  </a:lnTo>
                  <a:close/>
                </a:path>
              </a:pathLst>
            </a:cu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err="1" smtClean="0">
                  <a:latin typeface="LisaBecker" panose="02000506070000020004" pitchFamily="2" charset="0"/>
                </a:rPr>
                <a:t>realize</a:t>
              </a:r>
              <a:endParaRPr lang="de-DE" dirty="0">
                <a:latin typeface="LisaBecker" panose="02000506070000020004" pitchFamily="2" charset="0"/>
              </a:endParaRPr>
            </a:p>
          </p:txBody>
        </p:sp>
      </p:grpSp>
      <p:sp>
        <p:nvSpPr>
          <p:cNvPr id="19" name="Zierrahmen 18"/>
          <p:cNvSpPr/>
          <p:nvPr/>
        </p:nvSpPr>
        <p:spPr>
          <a:xfrm>
            <a:off x="3416783" y="2044898"/>
            <a:ext cx="2310433" cy="2088685"/>
          </a:xfrm>
          <a:prstGeom prst="plaque">
            <a:avLst/>
          </a:prstGeom>
          <a:solidFill>
            <a:srgbClr val="66FF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6666"/>
                </a:solidFill>
                <a:latin typeface="LisaBecker" panose="02000506070000020004" pitchFamily="2" charset="0"/>
              </a:rPr>
              <a:t>a</a:t>
            </a:r>
            <a:r>
              <a:rPr lang="de-DE" dirty="0" smtClean="0">
                <a:solidFill>
                  <a:srgbClr val="006666"/>
                </a:solidFill>
                <a:latin typeface="LisaBecker" panose="02000506070000020004" pitchFamily="2" charset="0"/>
              </a:rPr>
              <a:t/>
            </a:r>
            <a:br>
              <a:rPr lang="de-DE" dirty="0" smtClean="0">
                <a:solidFill>
                  <a:srgbClr val="006666"/>
                </a:solidFill>
                <a:latin typeface="LisaBecker" panose="02000506070000020004" pitchFamily="2" charset="0"/>
              </a:rPr>
            </a:br>
            <a:r>
              <a:rPr lang="de-DE" dirty="0" smtClean="0">
                <a:solidFill>
                  <a:srgbClr val="006666"/>
                </a:solidFill>
                <a:latin typeface="LisaBecker" panose="02000506070000020004" pitchFamily="2" charset="0"/>
              </a:rPr>
              <a:t>universal</a:t>
            </a:r>
          </a:p>
          <a:p>
            <a:pPr algn="ctr"/>
            <a:r>
              <a:rPr lang="de-DE" dirty="0" err="1" smtClean="0">
                <a:solidFill>
                  <a:srgbClr val="006666"/>
                </a:solidFill>
                <a:latin typeface="LisaBecker" panose="02000506070000020004" pitchFamily="2" charset="0"/>
              </a:rPr>
              <a:t>work</a:t>
            </a:r>
            <a:endParaRPr lang="de-DE" dirty="0">
              <a:solidFill>
                <a:srgbClr val="006666"/>
              </a:solidFill>
              <a:latin typeface="LisaBecker" panose="02000506070000020004" pitchFamily="2" charset="0"/>
            </a:endParaRPr>
          </a:p>
        </p:txBody>
      </p:sp>
      <p:sp>
        <p:nvSpPr>
          <p:cNvPr id="20" name="Rectangle 6"/>
          <p:cNvSpPr txBox="1">
            <a:spLocks noChangeArrowheads="1"/>
          </p:cNvSpPr>
          <p:nvPr/>
        </p:nvSpPr>
        <p:spPr bwMode="auto">
          <a:xfrm>
            <a:off x="561560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Living in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presence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– </a:t>
            </a:r>
          </a:p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a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fLashback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27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4" grpId="0" animBg="1"/>
      <p:bldP spid="25" grpId="0" animBg="1"/>
      <p:bldP spid="2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735288" y="1340768"/>
            <a:ext cx="576064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7850" indent="-3746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588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Tx/>
              <a:buBlip>
                <a:blip r:embed="rId2"/>
              </a:buBlip>
            </a:pPr>
            <a:r>
              <a:rPr lang="de-AT" sz="22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The Hl. Spirit </a:t>
            </a:r>
            <a:r>
              <a:rPr lang="de-AT" sz="22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cannot</a:t>
            </a:r>
            <a:r>
              <a:rPr lang="de-AT" sz="22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sz="22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force</a:t>
            </a:r>
            <a:r>
              <a:rPr lang="de-AT" sz="22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back </a:t>
            </a:r>
            <a:r>
              <a:rPr lang="de-AT" sz="22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by</a:t>
            </a:r>
            <a:r>
              <a:rPr lang="de-AT" sz="22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human </a:t>
            </a:r>
            <a:r>
              <a:rPr lang="de-AT" sz="22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regulations</a:t>
            </a:r>
            <a:r>
              <a:rPr lang="de-AT" sz="22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sz="22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and</a:t>
            </a:r>
            <a:r>
              <a:rPr lang="de-AT" sz="22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sz="22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limits</a:t>
            </a:r>
            <a:r>
              <a:rPr lang="de-AT" sz="22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.</a:t>
            </a:r>
          </a:p>
          <a:p>
            <a:pPr>
              <a:buFontTx/>
              <a:buBlip>
                <a:blip r:embed="rId2"/>
              </a:buBlip>
            </a:pPr>
            <a:r>
              <a:rPr lang="de-AT" sz="22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Fr. </a:t>
            </a:r>
            <a:r>
              <a:rPr lang="de-AT" sz="22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Jordan‘s</a:t>
            </a:r>
            <a:r>
              <a:rPr lang="de-AT" sz="22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sz="22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efforts</a:t>
            </a:r>
            <a:r>
              <a:rPr lang="de-AT" sz="22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sz="2200" dirty="0" err="1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were</a:t>
            </a:r>
            <a:r>
              <a:rPr lang="de-AT" sz="2200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 </a:t>
            </a:r>
            <a:r>
              <a:rPr lang="de-AT" sz="2200" dirty="0" err="1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only</a:t>
            </a:r>
            <a:r>
              <a:rPr lang="de-AT" sz="2200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 </a:t>
            </a:r>
            <a:r>
              <a:rPr lang="de-AT" sz="2200" dirty="0" err="1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the</a:t>
            </a:r>
            <a:r>
              <a:rPr lang="de-AT" sz="2200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 </a:t>
            </a:r>
            <a:r>
              <a:rPr lang="de-AT" sz="2200" dirty="0" err="1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beginning</a:t>
            </a:r>
            <a:r>
              <a:rPr lang="de-AT" sz="2200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 </a:t>
            </a:r>
            <a:br>
              <a:rPr lang="de-AT" sz="2200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</a:br>
            <a:r>
              <a:rPr lang="de-AT" sz="2200" dirty="0" err="1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of</a:t>
            </a:r>
            <a:r>
              <a:rPr lang="de-AT" sz="2200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 a </a:t>
            </a:r>
            <a:r>
              <a:rPr lang="de-AT" sz="2200" dirty="0" err="1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comprehensive</a:t>
            </a:r>
            <a:r>
              <a:rPr lang="de-AT" sz="2200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 </a:t>
            </a:r>
            <a:r>
              <a:rPr lang="de-AT" sz="2200" dirty="0" err="1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process</a:t>
            </a:r>
            <a:r>
              <a:rPr lang="de-AT" sz="2200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: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179429" y="4509120"/>
            <a:ext cx="57049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„</a:t>
            </a: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Others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 will </a:t>
            </a: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come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, </a:t>
            </a:r>
            <a:r>
              <a:rPr lang="de-AT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/>
            </a:r>
            <a:br>
              <a:rPr lang="de-AT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</a:br>
            <a:r>
              <a:rPr lang="de-AT" dirty="0" err="1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they</a:t>
            </a:r>
            <a:r>
              <a:rPr lang="de-AT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 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will </a:t>
            </a: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remember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 </a:t>
            </a: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our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 </a:t>
            </a: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suffering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/>
            </a:r>
            <a:br>
              <a:rPr lang="de-AT" dirty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</a:b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and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 </a:t>
            </a: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continue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 </a:t>
            </a: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our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 </a:t>
            </a:r>
            <a:r>
              <a:rPr lang="de-AT" dirty="0" err="1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work</a:t>
            </a:r>
            <a:r>
              <a:rPr lang="de-AT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“</a:t>
            </a:r>
          </a:p>
          <a:p>
            <a:pPr marL="180000" algn="r">
              <a:spcBef>
                <a:spcPts val="1200"/>
              </a:spcBef>
            </a:pPr>
            <a:r>
              <a:rPr lang="de-AT" sz="1000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Words </a:t>
            </a:r>
            <a:r>
              <a:rPr lang="de-AT" sz="1000" dirty="0" err="1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of</a:t>
            </a:r>
            <a:r>
              <a:rPr lang="de-AT" sz="1000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 Fr. Jordan</a:t>
            </a:r>
            <a:r>
              <a:rPr lang="de-AT" sz="1000" dirty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/>
            </a:r>
            <a:br>
              <a:rPr lang="de-AT" sz="1000" dirty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</a:br>
            <a:endParaRPr lang="de-AT" sz="1000" dirty="0">
              <a:solidFill>
                <a:srgbClr val="800000"/>
              </a:solidFill>
              <a:latin typeface="LisaBecker" panose="02000506070000020004" pitchFamily="2" charset="0"/>
            </a:endParaRPr>
          </a:p>
          <a:p>
            <a:endParaRPr lang="de-DE" dirty="0">
              <a:latin typeface="LisaBecker" panose="02000506070000020004" pitchFamily="2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460" y="2544231"/>
            <a:ext cx="3669344" cy="2324929"/>
          </a:xfrm>
          <a:prstGeom prst="rect">
            <a:avLst/>
          </a:prstGeom>
        </p:spPr>
      </p:pic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561560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Living in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presence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– </a:t>
            </a:r>
          </a:p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a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fLashback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48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016026" y="4831475"/>
            <a:ext cx="3139286" cy="914400"/>
          </a:xfrm>
        </p:spPr>
        <p:txBody>
          <a:bodyPr>
            <a:noAutofit/>
          </a:bodyPr>
          <a:lstStyle/>
          <a:p>
            <a:r>
              <a:rPr lang="de-DE" sz="3200" dirty="0" smtClean="0">
                <a:latin typeface="LisaBecker" panose="02000506070000020004" pitchFamily="2" charset="0"/>
              </a:rPr>
              <a:t>People </a:t>
            </a:r>
            <a:r>
              <a:rPr lang="de-DE" sz="3200" dirty="0" err="1" smtClean="0">
                <a:latin typeface="LisaBecker" panose="02000506070000020004" pitchFamily="2" charset="0"/>
              </a:rPr>
              <a:t>who</a:t>
            </a:r>
            <a:r>
              <a:rPr lang="de-DE" sz="3200" dirty="0" smtClean="0">
                <a:latin typeface="LisaBecker" panose="02000506070000020004" pitchFamily="2" charset="0"/>
              </a:rPr>
              <a:t> </a:t>
            </a:r>
            <a:r>
              <a:rPr lang="de-DE" sz="3200" dirty="0" err="1" smtClean="0">
                <a:latin typeface="LisaBecker" panose="02000506070000020004" pitchFamily="2" charset="0"/>
              </a:rPr>
              <a:t>think</a:t>
            </a:r>
            <a:r>
              <a:rPr lang="de-DE" sz="3200" dirty="0" smtClean="0">
                <a:latin typeface="LisaBecker" panose="02000506070000020004" pitchFamily="2" charset="0"/>
              </a:rPr>
              <a:t> ...</a:t>
            </a:r>
            <a:endParaRPr lang="de-DE" sz="3200" dirty="0">
              <a:latin typeface="LisaBecker" panose="02000506070000020004" pitchFamily="2" charset="0"/>
            </a:endParaRPr>
          </a:p>
        </p:txBody>
      </p:sp>
      <p:grpSp>
        <p:nvGrpSpPr>
          <p:cNvPr id="11" name="Gruppieren 10"/>
          <p:cNvGrpSpPr/>
          <p:nvPr/>
        </p:nvGrpSpPr>
        <p:grpSpPr>
          <a:xfrm rot="1011639">
            <a:off x="7020272" y="1705230"/>
            <a:ext cx="1440160" cy="3252115"/>
            <a:chOff x="7020272" y="1932361"/>
            <a:chExt cx="1440160" cy="3252115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272" y="1932361"/>
              <a:ext cx="1440160" cy="2777450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7237650" y="4722811"/>
              <a:ext cx="10054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srgbClr val="800000"/>
                  </a:solidFill>
                  <a:latin typeface="LisaBecker" panose="02000506070000020004" pitchFamily="2" charset="0"/>
                </a:rPr>
                <a:t>j</a:t>
              </a:r>
              <a:r>
                <a:rPr lang="de-DE" dirty="0" err="1" smtClean="0">
                  <a:solidFill>
                    <a:srgbClr val="800000"/>
                  </a:solidFill>
                  <a:latin typeface="LisaBecker" panose="02000506070000020004" pitchFamily="2" charset="0"/>
                </a:rPr>
                <a:t>oint-up</a:t>
              </a:r>
              <a:endParaRPr lang="de-DE" dirty="0">
                <a:solidFill>
                  <a:srgbClr val="800000"/>
                </a:solidFill>
                <a:latin typeface="LisaBecker" panose="02000506070000020004" pitchFamily="2" charset="0"/>
              </a:endParaRPr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4427984" y="1114843"/>
            <a:ext cx="2429014" cy="2463602"/>
            <a:chOff x="4427984" y="1114843"/>
            <a:chExt cx="2429014" cy="2463602"/>
          </a:xfrm>
        </p:grpSpPr>
        <p:sp>
          <p:nvSpPr>
            <p:cNvPr id="7" name="Textfeld 6"/>
            <p:cNvSpPr txBox="1"/>
            <p:nvPr/>
          </p:nvSpPr>
          <p:spPr>
            <a:xfrm>
              <a:off x="4942705" y="3116780"/>
              <a:ext cx="12859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800000"/>
                  </a:solidFill>
                  <a:latin typeface="LisaBecker" panose="02000506070000020004" pitchFamily="2" charset="0"/>
                </a:rPr>
                <a:t>open </a:t>
              </a:r>
              <a:r>
                <a:rPr lang="de-DE" dirty="0" err="1" smtClean="0">
                  <a:solidFill>
                    <a:srgbClr val="800000"/>
                  </a:solidFill>
                  <a:latin typeface="LisaBecker" panose="02000506070000020004" pitchFamily="2" charset="0"/>
                </a:rPr>
                <a:t>mind</a:t>
              </a:r>
              <a:endParaRPr lang="de-DE" dirty="0">
                <a:solidFill>
                  <a:srgbClr val="800000"/>
                </a:solidFill>
                <a:latin typeface="LisaBecker" panose="02000506070000020004" pitchFamily="2" charset="0"/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427984" y="1114843"/>
              <a:ext cx="2429014" cy="2083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561560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Living in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presence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-</a:t>
            </a:r>
            <a:b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</a:b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what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is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needed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 ...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  <p:grpSp>
        <p:nvGrpSpPr>
          <p:cNvPr id="13" name="Gruppieren 12"/>
          <p:cNvGrpSpPr/>
          <p:nvPr/>
        </p:nvGrpSpPr>
        <p:grpSpPr>
          <a:xfrm rot="20242809">
            <a:off x="2175783" y="2186084"/>
            <a:ext cx="1962916" cy="2784722"/>
            <a:chOff x="2365670" y="2480165"/>
            <a:chExt cx="1962916" cy="2784722"/>
          </a:xfrm>
        </p:grpSpPr>
        <p:sp>
          <p:nvSpPr>
            <p:cNvPr id="5" name="Textfeld 4"/>
            <p:cNvSpPr txBox="1"/>
            <p:nvPr/>
          </p:nvSpPr>
          <p:spPr>
            <a:xfrm>
              <a:off x="2426844" y="4803222"/>
              <a:ext cx="18405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rgbClr val="800000"/>
                  </a:solidFill>
                  <a:latin typeface="LisaBecker" panose="02000506070000020004" pitchFamily="2" charset="0"/>
                </a:rPr>
                <a:t>unconventional</a:t>
              </a:r>
              <a:endParaRPr lang="de-DE" dirty="0">
                <a:solidFill>
                  <a:srgbClr val="800000"/>
                </a:solidFill>
                <a:latin typeface="LisaBecker" panose="02000506070000020004" pitchFamily="2" charset="0"/>
              </a:endParaRPr>
            </a:p>
          </p:txBody>
        </p:sp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670" y="2480165"/>
              <a:ext cx="1962916" cy="2340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765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483768" y="1873422"/>
            <a:ext cx="576064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7850" indent="-3746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588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03200" indent="0"/>
            <a:r>
              <a:rPr lang="de-AT" b="1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Interesting</a:t>
            </a:r>
            <a:r>
              <a:rPr lang="de-AT" b="1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b="1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questions</a:t>
            </a:r>
            <a:r>
              <a:rPr lang="de-AT" b="1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:</a:t>
            </a:r>
          </a:p>
          <a:p>
            <a:pPr marL="203200" indent="0"/>
            <a:endParaRPr lang="de-AT" b="1" dirty="0" smtClean="0">
              <a:solidFill>
                <a:srgbClr val="800000"/>
              </a:solidFill>
              <a:latin typeface="LisaBecker" panose="02000506070000020004" pitchFamily="2" charset="0"/>
            </a:endParaRPr>
          </a:p>
          <a:p>
            <a:pPr marL="488950" indent="-285750">
              <a:buBlip>
                <a:blip r:embed="rId2"/>
              </a:buBlip>
            </a:pPr>
            <a:r>
              <a:rPr lang="de-DE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What</a:t>
            </a:r>
            <a:r>
              <a:rPr lang="de-DE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 err="1">
                <a:solidFill>
                  <a:srgbClr val="800000"/>
                </a:solidFill>
                <a:latin typeface="LisaBecker" panose="02000506070000020004" pitchFamily="2" charset="0"/>
              </a:rPr>
              <a:t>is</a:t>
            </a:r>
            <a:r>
              <a:rPr lang="de-DE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 err="1">
                <a:solidFill>
                  <a:srgbClr val="800000"/>
                </a:solidFill>
                <a:latin typeface="LisaBecker" panose="02000506070000020004" pitchFamily="2" charset="0"/>
              </a:rPr>
              <a:t>the</a:t>
            </a:r>
            <a:r>
              <a:rPr lang="de-DE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 err="1">
                <a:solidFill>
                  <a:srgbClr val="800000"/>
                </a:solidFill>
                <a:latin typeface="LisaBecker" panose="02000506070000020004" pitchFamily="2" charset="0"/>
              </a:rPr>
              <a:t>value</a:t>
            </a:r>
            <a:r>
              <a:rPr lang="de-DE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 err="1">
                <a:solidFill>
                  <a:srgbClr val="800000"/>
                </a:solidFill>
                <a:latin typeface="LisaBecker" panose="02000506070000020004" pitchFamily="2" charset="0"/>
              </a:rPr>
              <a:t>of</a:t>
            </a:r>
            <a:r>
              <a:rPr lang="de-DE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 err="1">
                <a:solidFill>
                  <a:srgbClr val="800000"/>
                </a:solidFill>
                <a:latin typeface="LisaBecker" panose="02000506070000020004" pitchFamily="2" charset="0"/>
              </a:rPr>
              <a:t>faith</a:t>
            </a:r>
            <a:r>
              <a:rPr lang="de-DE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?</a:t>
            </a:r>
          </a:p>
          <a:p>
            <a:pPr marL="488950" indent="-285750">
              <a:buBlip>
                <a:blip r:embed="rId2"/>
              </a:buBlip>
            </a:pPr>
            <a:endParaRPr lang="de-DE" dirty="0">
              <a:solidFill>
                <a:srgbClr val="800000"/>
              </a:solidFill>
              <a:latin typeface="LisaBecker" panose="02000506070000020004" pitchFamily="2" charset="0"/>
              <a:sym typeface="Wingdings 3"/>
            </a:endParaRPr>
          </a:p>
          <a:p>
            <a:pPr marL="488950" indent="-285750">
              <a:buBlip>
                <a:blip r:embed="rId2"/>
              </a:buBlip>
            </a:pPr>
            <a:r>
              <a:rPr lang="de-DE" dirty="0" err="1">
                <a:solidFill>
                  <a:srgbClr val="800000"/>
                </a:solidFill>
                <a:latin typeface="LisaBecker" panose="02000506070000020004" pitchFamily="2" charset="0"/>
              </a:rPr>
              <a:t>What</a:t>
            </a:r>
            <a:r>
              <a:rPr lang="de-DE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 err="1">
                <a:solidFill>
                  <a:srgbClr val="800000"/>
                </a:solidFill>
                <a:latin typeface="LisaBecker" panose="02000506070000020004" pitchFamily="2" charset="0"/>
              </a:rPr>
              <a:t>does</a:t>
            </a:r>
            <a:r>
              <a:rPr lang="de-DE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 err="1">
                <a:solidFill>
                  <a:srgbClr val="800000"/>
                </a:solidFill>
                <a:latin typeface="LisaBecker" panose="02000506070000020004" pitchFamily="2" charset="0"/>
              </a:rPr>
              <a:t>it</a:t>
            </a:r>
            <a:r>
              <a:rPr lang="de-DE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 err="1">
                <a:solidFill>
                  <a:srgbClr val="800000"/>
                </a:solidFill>
                <a:latin typeface="LisaBecker" panose="02000506070000020004" pitchFamily="2" charset="0"/>
              </a:rPr>
              <a:t>provide</a:t>
            </a:r>
            <a:r>
              <a:rPr lang="de-DE" dirty="0">
                <a:solidFill>
                  <a:srgbClr val="800000"/>
                </a:solidFill>
                <a:latin typeface="LisaBecker" panose="02000506070000020004" pitchFamily="2" charset="0"/>
              </a:rPr>
              <a:t>, </a:t>
            </a:r>
            <a:r>
              <a:rPr lang="de-DE" dirty="0" err="1">
                <a:solidFill>
                  <a:srgbClr val="800000"/>
                </a:solidFill>
                <a:latin typeface="LisaBecker" panose="02000506070000020004" pitchFamily="2" charset="0"/>
              </a:rPr>
              <a:t>what</a:t>
            </a:r>
            <a:r>
              <a:rPr lang="de-DE" dirty="0">
                <a:solidFill>
                  <a:srgbClr val="800000"/>
                </a:solidFill>
                <a:latin typeface="LisaBecker" panose="02000506070000020004" pitchFamily="2" charset="0"/>
              </a:rPr>
              <a:t> do I </a:t>
            </a:r>
            <a:r>
              <a:rPr lang="de-DE" dirty="0" err="1">
                <a:solidFill>
                  <a:srgbClr val="800000"/>
                </a:solidFill>
                <a:latin typeface="LisaBecker" panose="02000506070000020004" pitchFamily="2" charset="0"/>
              </a:rPr>
              <a:t>gain</a:t>
            </a:r>
            <a:r>
              <a:rPr lang="de-DE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?</a:t>
            </a:r>
          </a:p>
          <a:p>
            <a:pPr marL="488950" indent="-285750">
              <a:buBlip>
                <a:blip r:embed="rId2"/>
              </a:buBlip>
            </a:pPr>
            <a:endParaRPr lang="de-DE" dirty="0">
              <a:solidFill>
                <a:srgbClr val="800000"/>
              </a:solidFill>
              <a:latin typeface="LisaBecker" panose="02000506070000020004" pitchFamily="2" charset="0"/>
              <a:sym typeface="Wingdings 3"/>
            </a:endParaRPr>
          </a:p>
          <a:p>
            <a:pPr marL="488950" indent="-285750">
              <a:buBlip>
                <a:blip r:embed="rId2"/>
              </a:buBlip>
            </a:pPr>
            <a:r>
              <a:rPr lang="de-DE" dirty="0">
                <a:solidFill>
                  <a:srgbClr val="800000"/>
                </a:solidFill>
                <a:latin typeface="LisaBecker" panose="02000506070000020004" pitchFamily="2" charset="0"/>
              </a:rPr>
              <a:t>Are </a:t>
            </a:r>
            <a:r>
              <a:rPr lang="de-DE" dirty="0" err="1">
                <a:solidFill>
                  <a:srgbClr val="800000"/>
                </a:solidFill>
                <a:latin typeface="LisaBecker" panose="02000506070000020004" pitchFamily="2" charset="0"/>
              </a:rPr>
              <a:t>there</a:t>
            </a:r>
            <a:r>
              <a:rPr lang="de-DE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 err="1">
                <a:solidFill>
                  <a:srgbClr val="800000"/>
                </a:solidFill>
                <a:latin typeface="LisaBecker" panose="02000506070000020004" pitchFamily="2" charset="0"/>
              </a:rPr>
              <a:t>benefits</a:t>
            </a:r>
            <a:r>
              <a:rPr lang="de-DE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 err="1">
                <a:solidFill>
                  <a:srgbClr val="800000"/>
                </a:solidFill>
                <a:latin typeface="LisaBecker" panose="02000506070000020004" pitchFamily="2" charset="0"/>
              </a:rPr>
              <a:t>for</a:t>
            </a:r>
            <a:r>
              <a:rPr lang="de-DE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DE" dirty="0" err="1">
                <a:solidFill>
                  <a:srgbClr val="800000"/>
                </a:solidFill>
                <a:latin typeface="LisaBecker" panose="02000506070000020004" pitchFamily="2" charset="0"/>
              </a:rPr>
              <a:t>me</a:t>
            </a:r>
            <a:r>
              <a:rPr lang="de-DE" dirty="0">
                <a:solidFill>
                  <a:srgbClr val="800000"/>
                </a:solidFill>
                <a:latin typeface="LisaBecker" panose="02000506070000020004" pitchFamily="2" charset="0"/>
              </a:rPr>
              <a:t>?</a:t>
            </a:r>
          </a:p>
          <a:p>
            <a:pPr marL="203200" indent="0"/>
            <a:endParaRPr lang="de-AT" dirty="0">
              <a:solidFill>
                <a:srgbClr val="800000"/>
              </a:solidFill>
              <a:latin typeface="LisaBecker" panose="02000506070000020004" pitchFamily="2" charset="0"/>
              <a:sym typeface="Wingdings 3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824" y="1996722"/>
            <a:ext cx="2800712" cy="3734283"/>
          </a:xfrm>
          <a:prstGeom prst="rect">
            <a:avLst/>
          </a:prstGeom>
        </p:spPr>
      </p:pic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561560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Living in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presence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-</a:t>
            </a:r>
            <a:b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</a:b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challenges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657863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932040" y="4581128"/>
            <a:ext cx="3888432" cy="477903"/>
          </a:xfrm>
        </p:spPr>
        <p:txBody>
          <a:bodyPr/>
          <a:lstStyle/>
          <a:p>
            <a:pPr algn="ctr"/>
            <a:r>
              <a:rPr lang="en-US" dirty="0">
                <a:latin typeface="LisaBecker" panose="02000506070000020004" pitchFamily="2" charset="0"/>
              </a:rPr>
              <a:t>What is the value of ... ?</a:t>
            </a:r>
            <a:endParaRPr lang="de-DE" dirty="0">
              <a:latin typeface="LisaBecker" panose="02000506070000020004" pitchFamily="2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1043608" y="1014264"/>
            <a:ext cx="6999976" cy="4752528"/>
            <a:chOff x="1043608" y="1014264"/>
            <a:chExt cx="6999976" cy="4752528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1014264"/>
              <a:ext cx="3564396" cy="4752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6979" y="1844824"/>
              <a:ext cx="2496605" cy="2496605"/>
            </a:xfrm>
            <a:prstGeom prst="rect">
              <a:avLst/>
            </a:prstGeom>
          </p:spPr>
        </p:pic>
      </p:grp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561560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Living in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presence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-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challenges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58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561560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The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metaphor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of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Salvatorian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tree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407" y="1280384"/>
            <a:ext cx="3265825" cy="4236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800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555776" y="1609448"/>
            <a:ext cx="576064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7850" indent="-3746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588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Blip>
                <a:blip r:embed="rId2"/>
              </a:buBlip>
            </a:pPr>
            <a:r>
              <a:rPr lang="de-AT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„</a:t>
            </a:r>
            <a:r>
              <a:rPr lang="de-AT" sz="28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One</a:t>
            </a:r>
            <a:r>
              <a:rPr lang="de-AT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sz="28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does</a:t>
            </a:r>
            <a:r>
              <a:rPr lang="de-AT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not live </a:t>
            </a:r>
            <a:r>
              <a:rPr lang="de-AT" sz="28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by</a:t>
            </a:r>
            <a:r>
              <a:rPr lang="de-AT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sz="28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bread</a:t>
            </a:r>
            <a:r>
              <a:rPr lang="de-AT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sz="28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alone</a:t>
            </a:r>
            <a:r>
              <a:rPr lang="de-AT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...“</a:t>
            </a:r>
          </a:p>
          <a:p>
            <a:pPr marL="203200" indent="0" algn="r"/>
            <a:r>
              <a:rPr lang="de-AT" sz="1800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Mat 4,4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076056" y="3861048"/>
            <a:ext cx="352839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7850" indent="-3746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588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Blip>
                <a:blip r:embed="rId2"/>
              </a:buBlip>
            </a:pPr>
            <a:r>
              <a:rPr lang="de-AT" sz="2800" dirty="0">
                <a:solidFill>
                  <a:srgbClr val="800000"/>
                </a:solidFill>
                <a:latin typeface="LisaBecker" panose="02000506070000020004" pitchFamily="2" charset="0"/>
              </a:rPr>
              <a:t>- </a:t>
            </a:r>
            <a:r>
              <a:rPr lang="de-AT" sz="2800" dirty="0" err="1">
                <a:solidFill>
                  <a:srgbClr val="800000"/>
                </a:solidFill>
                <a:latin typeface="LisaBecker" panose="02000506070000020004" pitchFamily="2" charset="0"/>
              </a:rPr>
              <a:t>and</a:t>
            </a:r>
            <a:r>
              <a:rPr lang="de-AT" sz="2800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sz="2800" dirty="0" err="1">
                <a:solidFill>
                  <a:srgbClr val="800000"/>
                </a:solidFill>
                <a:latin typeface="LisaBecker" panose="02000506070000020004" pitchFamily="2" charset="0"/>
              </a:rPr>
              <a:t>the</a:t>
            </a:r>
            <a:r>
              <a:rPr lang="de-AT" sz="2800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sz="2800" dirty="0" err="1">
                <a:solidFill>
                  <a:srgbClr val="800000"/>
                </a:solidFill>
                <a:latin typeface="LisaBecker" panose="02000506070000020004" pitchFamily="2" charset="0"/>
              </a:rPr>
              <a:t>work</a:t>
            </a:r>
            <a:r>
              <a:rPr lang="de-AT" sz="2800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sz="2800" dirty="0" err="1">
                <a:solidFill>
                  <a:srgbClr val="800000"/>
                </a:solidFill>
                <a:latin typeface="LisaBecker" panose="02000506070000020004" pitchFamily="2" charset="0"/>
              </a:rPr>
              <a:t>is</a:t>
            </a:r>
            <a:r>
              <a:rPr lang="de-AT" sz="2800" dirty="0">
                <a:solidFill>
                  <a:srgbClr val="800000"/>
                </a:solidFill>
                <a:latin typeface="LisaBecker" panose="02000506070000020004" pitchFamily="2" charset="0"/>
              </a:rPr>
              <a:t> not </a:t>
            </a:r>
            <a:r>
              <a:rPr lang="de-AT" sz="2800" dirty="0" err="1">
                <a:solidFill>
                  <a:srgbClr val="800000"/>
                </a:solidFill>
                <a:latin typeface="LisaBecker" panose="02000506070000020004" pitchFamily="2" charset="0"/>
              </a:rPr>
              <a:t>the</a:t>
            </a:r>
            <a:r>
              <a:rPr lang="de-AT" sz="2800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sz="2800" dirty="0" err="1">
                <a:solidFill>
                  <a:srgbClr val="800000"/>
                </a:solidFill>
                <a:latin typeface="LisaBecker" panose="02000506070000020004" pitchFamily="2" charset="0"/>
              </a:rPr>
              <a:t>only</a:t>
            </a:r>
            <a:r>
              <a:rPr lang="de-AT" sz="2800" dirty="0">
                <a:solidFill>
                  <a:srgbClr val="800000"/>
                </a:solidFill>
                <a:latin typeface="LisaBecker" panose="02000506070000020004" pitchFamily="2" charset="0"/>
              </a:rPr>
              <a:t> sense </a:t>
            </a:r>
            <a:r>
              <a:rPr lang="de-AT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/>
            </a:r>
            <a:br>
              <a:rPr lang="de-AT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</a:br>
            <a:r>
              <a:rPr lang="de-AT" sz="28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of</a:t>
            </a:r>
            <a:r>
              <a:rPr lang="de-AT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sz="2800" dirty="0">
                <a:solidFill>
                  <a:srgbClr val="800000"/>
                </a:solidFill>
                <a:latin typeface="LisaBecker" panose="02000506070000020004" pitchFamily="2" charset="0"/>
              </a:rPr>
              <a:t>a </a:t>
            </a:r>
            <a:r>
              <a:rPr lang="de-AT" sz="2800" dirty="0" err="1">
                <a:solidFill>
                  <a:srgbClr val="800000"/>
                </a:solidFill>
                <a:latin typeface="LisaBecker" panose="02000506070000020004" pitchFamily="2" charset="0"/>
              </a:rPr>
              <a:t>human‘s</a:t>
            </a:r>
            <a:r>
              <a:rPr lang="de-AT" sz="2800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sz="2800" dirty="0" err="1">
                <a:solidFill>
                  <a:srgbClr val="800000"/>
                </a:solidFill>
                <a:latin typeface="LisaBecker" panose="02000506070000020004" pitchFamily="2" charset="0"/>
              </a:rPr>
              <a:t>life</a:t>
            </a:r>
            <a:r>
              <a:rPr lang="de-AT" sz="2800" dirty="0">
                <a:solidFill>
                  <a:srgbClr val="800000"/>
                </a:solidFill>
                <a:latin typeface="LisaBecker" panose="02000506070000020004" pitchFamily="2" charset="0"/>
              </a:rPr>
              <a:t>. </a:t>
            </a:r>
            <a:endParaRPr lang="de-AT" sz="2800" dirty="0">
              <a:solidFill>
                <a:srgbClr val="800000"/>
              </a:solidFill>
              <a:latin typeface="LisaBecker" panose="02000506070000020004" pitchFamily="2" charset="0"/>
              <a:sym typeface="Wingdings 3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01320"/>
            <a:ext cx="3871913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561560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Living in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presence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-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challenges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3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735288" y="1609636"/>
            <a:ext cx="57606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7850" indent="-3746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588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Tx/>
              <a:buBlip>
                <a:blip r:embed="rId2"/>
              </a:buBlip>
            </a:pPr>
            <a:r>
              <a:rPr lang="de-AT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The </a:t>
            </a:r>
            <a:r>
              <a:rPr lang="de-AT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metaphor</a:t>
            </a:r>
            <a:r>
              <a:rPr lang="de-AT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 </a:t>
            </a:r>
            <a:r>
              <a:rPr lang="de-AT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of</a:t>
            </a:r>
            <a:r>
              <a:rPr lang="de-AT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 </a:t>
            </a:r>
            <a:r>
              <a:rPr lang="de-AT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the</a:t>
            </a:r>
            <a:r>
              <a:rPr lang="de-AT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 Salvatorian </a:t>
            </a:r>
            <a:r>
              <a:rPr lang="de-AT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tree</a:t>
            </a:r>
            <a:endParaRPr lang="de-AT" sz="2800" dirty="0" smtClean="0">
              <a:solidFill>
                <a:schemeClr val="accent6">
                  <a:lumMod val="60000"/>
                  <a:lumOff val="40000"/>
                </a:schemeClr>
              </a:solidFill>
              <a:latin typeface="LisaBecker" panose="02000506070000020004" pitchFamily="2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787405" y="2436719"/>
            <a:ext cx="576064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7850" indent="-3746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588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Tx/>
              <a:buBlip>
                <a:blip r:embed="rId2"/>
              </a:buBlip>
            </a:pP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Living in the 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presence – </a:t>
            </a:r>
            <a:b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</a:b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What </a:t>
            </a: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is important today?</a:t>
            </a:r>
            <a:endParaRPr lang="de-AT" sz="2800" dirty="0">
              <a:solidFill>
                <a:schemeClr val="accent6">
                  <a:lumMod val="60000"/>
                  <a:lumOff val="40000"/>
                </a:schemeClr>
              </a:solidFill>
              <a:latin typeface="LisaBecker" panose="02000506070000020004" pitchFamily="2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771800" y="3410997"/>
            <a:ext cx="576064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7850" indent="-3746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588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Tx/>
              <a:buBlip>
                <a:blip r:embed="rId2"/>
              </a:buBlip>
            </a:pPr>
            <a:r>
              <a:rPr lang="en-US" sz="2800" dirty="0">
                <a:solidFill>
                  <a:srgbClr val="800000"/>
                </a:solidFill>
                <a:latin typeface="LisaBecker" panose="02000506070000020004" pitchFamily="2" charset="0"/>
              </a:rPr>
              <a:t>Attempting to find a reply </a:t>
            </a:r>
            <a:r>
              <a:rPr lang="en-US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– </a:t>
            </a:r>
            <a:br>
              <a:rPr lang="en-US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</a:br>
            <a:r>
              <a:rPr lang="en-US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Let </a:t>
            </a:r>
            <a:r>
              <a:rPr lang="en-US" sz="2800" dirty="0">
                <a:solidFill>
                  <a:srgbClr val="800000"/>
                </a:solidFill>
                <a:latin typeface="LisaBecker" panose="02000506070000020004" pitchFamily="2" charset="0"/>
              </a:rPr>
              <a:t>you be ignited </a:t>
            </a:r>
            <a:r>
              <a:rPr lang="en-US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...</a:t>
            </a:r>
            <a:endParaRPr lang="de-AT" sz="2800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771800" y="4491117"/>
            <a:ext cx="576064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7850" indent="-3746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588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Tx/>
              <a:buBlip>
                <a:blip r:embed="rId2"/>
              </a:buBlip>
            </a:pP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Thoughts on the future – </a:t>
            </a:r>
            <a:b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</a:b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what </a:t>
            </a: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is 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needed?</a:t>
            </a:r>
            <a:endParaRPr lang="de-AT" sz="2800" dirty="0">
              <a:solidFill>
                <a:schemeClr val="accent6">
                  <a:lumMod val="60000"/>
                  <a:lumOff val="40000"/>
                </a:schemeClr>
              </a:solidFill>
              <a:latin typeface="LisaBecker" panose="02000506070000020004" pitchFamily="2" charset="0"/>
            </a:endParaRP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 bwMode="auto">
          <a:xfrm>
            <a:off x="561560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Topics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38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44824"/>
            <a:ext cx="4678370" cy="309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Untertitel 2"/>
          <p:cNvSpPr>
            <a:spLocks noGrp="1"/>
          </p:cNvSpPr>
          <p:nvPr>
            <p:ph type="subTitle" idx="1"/>
          </p:nvPr>
        </p:nvSpPr>
        <p:spPr>
          <a:xfrm>
            <a:off x="3382793" y="5373216"/>
            <a:ext cx="3888432" cy="477903"/>
          </a:xfrm>
        </p:spPr>
        <p:txBody>
          <a:bodyPr/>
          <a:lstStyle/>
          <a:p>
            <a:pPr algn="ctr"/>
            <a:r>
              <a:rPr lang="en-US" dirty="0" smtClean="0">
                <a:latin typeface="LisaBecker" panose="02000506070000020004" pitchFamily="2" charset="0"/>
              </a:rPr>
              <a:t>Let you be ignited ...</a:t>
            </a:r>
            <a:endParaRPr lang="de-DE" dirty="0">
              <a:latin typeface="LisaBecker" panose="02000506070000020004" pitchFamily="2" charset="0"/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5508104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Attempting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to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find a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reply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2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91714"/>
            <a:ext cx="5904384" cy="393748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993632"/>
            <a:ext cx="3810000" cy="2533650"/>
          </a:xfrm>
          <a:prstGeom prst="rect">
            <a:avLst/>
          </a:prstGeom>
        </p:spPr>
      </p:pic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5508104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Attempting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to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find a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reply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  <p:sp>
        <p:nvSpPr>
          <p:cNvPr id="8" name="Untertitel 2"/>
          <p:cNvSpPr txBox="1">
            <a:spLocks/>
          </p:cNvSpPr>
          <p:nvPr/>
        </p:nvSpPr>
        <p:spPr>
          <a:xfrm>
            <a:off x="3382793" y="5373216"/>
            <a:ext cx="3888432" cy="477903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rgbClr val="800000"/>
                </a:solidFill>
                <a:latin typeface="LisaBecker" panose="02000506070000020004" pitchFamily="2" charset="0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dirty="0" smtClean="0"/>
              <a:t>Let you be ignited ...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831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735288" y="1703316"/>
            <a:ext cx="57606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7850" indent="-3746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588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Tx/>
              <a:buBlip>
                <a:blip r:embed="rId2"/>
              </a:buBlip>
            </a:pPr>
            <a:r>
              <a:rPr lang="de-AT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The </a:t>
            </a:r>
            <a:r>
              <a:rPr lang="de-AT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metaphor</a:t>
            </a:r>
            <a:r>
              <a:rPr lang="de-AT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 </a:t>
            </a:r>
            <a:r>
              <a:rPr lang="de-AT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of</a:t>
            </a:r>
            <a:r>
              <a:rPr lang="de-AT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 </a:t>
            </a:r>
            <a:r>
              <a:rPr lang="de-AT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the</a:t>
            </a:r>
            <a:r>
              <a:rPr lang="de-AT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 Salvatorian </a:t>
            </a:r>
            <a:r>
              <a:rPr lang="de-AT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tree</a:t>
            </a:r>
            <a:endParaRPr lang="de-AT" sz="2800" dirty="0" smtClean="0">
              <a:solidFill>
                <a:schemeClr val="accent6">
                  <a:lumMod val="60000"/>
                  <a:lumOff val="40000"/>
                </a:schemeClr>
              </a:solidFill>
              <a:latin typeface="LisaBecker" panose="02000506070000020004" pitchFamily="2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771800" y="2442560"/>
            <a:ext cx="576064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7850" indent="-3746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588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Tx/>
              <a:buBlip>
                <a:blip r:embed="rId2"/>
              </a:buBlip>
            </a:pP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Living in the 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presence – </a:t>
            </a:r>
            <a:b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</a:b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What </a:t>
            </a: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is important today?</a:t>
            </a:r>
            <a:endParaRPr lang="de-AT" sz="2800" dirty="0">
              <a:solidFill>
                <a:schemeClr val="accent6">
                  <a:lumMod val="60000"/>
                  <a:lumOff val="40000"/>
                </a:schemeClr>
              </a:solidFill>
              <a:latin typeface="LisaBecker" panose="02000506070000020004" pitchFamily="2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771800" y="3410997"/>
            <a:ext cx="576064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7850" indent="-3746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588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Tx/>
              <a:buBlip>
                <a:blip r:embed="rId2"/>
              </a:buBlip>
            </a:pP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Attempting to find a reply 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– </a:t>
            </a:r>
            <a:b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</a:b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Let </a:t>
            </a: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you be ignited 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LisaBecker" panose="02000506070000020004" pitchFamily="2" charset="0"/>
              </a:rPr>
              <a:t>...</a:t>
            </a:r>
            <a:endParaRPr lang="de-AT" sz="2800" dirty="0">
              <a:solidFill>
                <a:schemeClr val="accent6">
                  <a:lumMod val="60000"/>
                  <a:lumOff val="40000"/>
                </a:schemeClr>
              </a:solidFill>
              <a:latin typeface="LisaBecker" panose="02000506070000020004" pitchFamily="2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771800" y="4491117"/>
            <a:ext cx="576064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7850" indent="-3746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588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Tx/>
              <a:buBlip>
                <a:blip r:embed="rId2"/>
              </a:buBlip>
            </a:pPr>
            <a:r>
              <a:rPr lang="en-US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Thoughts on the future – </a:t>
            </a:r>
            <a:br>
              <a:rPr lang="en-US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</a:br>
            <a:r>
              <a:rPr lang="en-US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what </a:t>
            </a:r>
            <a:r>
              <a:rPr lang="en-US" sz="2800" dirty="0">
                <a:solidFill>
                  <a:srgbClr val="800000"/>
                </a:solidFill>
                <a:latin typeface="LisaBecker" panose="02000506070000020004" pitchFamily="2" charset="0"/>
              </a:rPr>
              <a:t>is </a:t>
            </a:r>
            <a:r>
              <a:rPr lang="en-US" sz="2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needed?</a:t>
            </a:r>
            <a:endParaRPr lang="de-AT" sz="2800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 bwMode="auto">
          <a:xfrm>
            <a:off x="561560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Topics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38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536408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Thoughts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on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future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– </a:t>
            </a:r>
            <a:b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</a:br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w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hat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is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needed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  <p:sp>
        <p:nvSpPr>
          <p:cNvPr id="6" name="Untertitel 2"/>
          <p:cNvSpPr txBox="1">
            <a:spLocks/>
          </p:cNvSpPr>
          <p:nvPr/>
        </p:nvSpPr>
        <p:spPr>
          <a:xfrm>
            <a:off x="1991355" y="5373215"/>
            <a:ext cx="6120680" cy="477903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rgbClr val="800000"/>
                </a:solidFill>
                <a:latin typeface="LisaBecker" panose="02000506070000020004" pitchFamily="2" charset="0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dirty="0" smtClean="0"/>
              <a:t>Coming back to the metaphor of the Salvatorian tree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833" y="1726688"/>
            <a:ext cx="2624333" cy="340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765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833" y="1726688"/>
            <a:ext cx="2624333" cy="340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536408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Thoughts</a:t>
            </a:r>
            <a:r>
              <a:rPr lang="de-DE" sz="2400" dirty="0">
                <a:solidFill>
                  <a:srgbClr val="0070C0"/>
                </a:solidFill>
                <a:latin typeface="LisaBecker" pitchFamily="2" charset="0"/>
              </a:rPr>
              <a:t> on </a:t>
            </a:r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future</a:t>
            </a:r>
            <a:r>
              <a:rPr lang="de-DE" sz="2400" dirty="0">
                <a:solidFill>
                  <a:srgbClr val="0070C0"/>
                </a:solidFill>
                <a:latin typeface="LisaBecker" pitchFamily="2" charset="0"/>
              </a:rPr>
              <a:t> – </a:t>
            </a:r>
            <a:br>
              <a:rPr lang="de-DE" sz="2400" dirty="0">
                <a:solidFill>
                  <a:srgbClr val="0070C0"/>
                </a:solidFill>
                <a:latin typeface="LisaBecker" pitchFamily="2" charset="0"/>
              </a:rPr>
            </a:br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what</a:t>
            </a:r>
            <a:r>
              <a:rPr lang="de-DE" sz="2400" dirty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is</a:t>
            </a:r>
            <a:r>
              <a:rPr lang="de-DE" sz="2400" dirty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needed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  <p:sp>
        <p:nvSpPr>
          <p:cNvPr id="6" name="Untertitel 2"/>
          <p:cNvSpPr txBox="1">
            <a:spLocks/>
          </p:cNvSpPr>
          <p:nvPr/>
        </p:nvSpPr>
        <p:spPr>
          <a:xfrm>
            <a:off x="1991355" y="5373215"/>
            <a:ext cx="6120680" cy="477903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rgbClr val="800000"/>
                </a:solidFill>
                <a:latin typeface="LisaBecker" panose="02000506070000020004" pitchFamily="2" charset="0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dirty="0" smtClean="0"/>
              <a:t>A view of the third Salvatorian branch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820">
            <a:off x="3538392" y="3816406"/>
            <a:ext cx="740666" cy="120701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820">
            <a:off x="3979849" y="2893549"/>
            <a:ext cx="1099188" cy="1791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045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36 -0.04189 L 0.06632 -0.0918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483768" y="1883727"/>
            <a:ext cx="5760640" cy="335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7850" indent="-3746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588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Tx/>
              <a:buBlip>
                <a:blip r:embed="rId2"/>
              </a:buBlip>
            </a:pPr>
            <a:r>
              <a:rPr lang="en-US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- have their own vocation.</a:t>
            </a:r>
          </a:p>
          <a:p>
            <a:pPr>
              <a:spcAft>
                <a:spcPts val="1200"/>
              </a:spcAft>
              <a:buFontTx/>
              <a:buBlip>
                <a:blip r:embed="rId2"/>
              </a:buBlip>
            </a:pPr>
            <a:r>
              <a:rPr lang="en-US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- will also exist on places where no Salvatorian religious are nearby.</a:t>
            </a:r>
          </a:p>
          <a:p>
            <a:pPr>
              <a:spcAft>
                <a:spcPts val="1200"/>
              </a:spcAft>
              <a:buFontTx/>
              <a:buBlip>
                <a:blip r:embed="rId2"/>
              </a:buBlip>
            </a:pPr>
            <a:r>
              <a:rPr lang="en-US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- will fulfill the </a:t>
            </a:r>
            <a:r>
              <a:rPr lang="en-US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Salvatorian </a:t>
            </a:r>
            <a:r>
              <a:rPr lang="en-US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mission as </a:t>
            </a:r>
            <a:r>
              <a:rPr lang="en-US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Apostles of our time in the family, on workplace, in the neighborhood, and everywhere where they recognize the need to engage themselves.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482891" y="5152447"/>
            <a:ext cx="57606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7850" indent="-3746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588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Blip>
                <a:blip r:embed="rId2"/>
              </a:buBlip>
            </a:pPr>
            <a:r>
              <a:rPr lang="de-AT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Lay Salvatorian </a:t>
            </a:r>
            <a:r>
              <a:rPr lang="de-AT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FAQ‘s</a:t>
            </a:r>
            <a:endParaRPr lang="de-AT" dirty="0" smtClean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536408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Thoughts</a:t>
            </a:r>
            <a:r>
              <a:rPr lang="de-DE" sz="2400" dirty="0">
                <a:solidFill>
                  <a:srgbClr val="0070C0"/>
                </a:solidFill>
                <a:latin typeface="LisaBecker" pitchFamily="2" charset="0"/>
              </a:rPr>
              <a:t> on </a:t>
            </a:r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future</a:t>
            </a:r>
            <a:r>
              <a:rPr lang="de-DE" sz="2400" dirty="0">
                <a:solidFill>
                  <a:srgbClr val="0070C0"/>
                </a:solidFill>
                <a:latin typeface="LisaBecker" pitchFamily="2" charset="0"/>
              </a:rPr>
              <a:t> – </a:t>
            </a:r>
            <a:br>
              <a:rPr lang="de-DE" sz="2400" dirty="0">
                <a:solidFill>
                  <a:srgbClr val="0070C0"/>
                </a:solidFill>
                <a:latin typeface="LisaBecker" pitchFamily="2" charset="0"/>
              </a:rPr>
            </a:br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what</a:t>
            </a:r>
            <a:r>
              <a:rPr lang="de-DE" sz="2400" dirty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is</a:t>
            </a:r>
            <a:r>
              <a:rPr lang="de-DE" sz="2400" dirty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needed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483768" y="1196752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</a:rPr>
              <a:t>Lay Salvatorians </a:t>
            </a:r>
          </a:p>
        </p:txBody>
      </p:sp>
    </p:spTree>
    <p:extLst>
      <p:ext uri="{BB962C8B-B14F-4D97-AF65-F5344CB8AC3E}">
        <p14:creationId xmlns:p14="http://schemas.microsoft.com/office/powerpoint/2010/main" val="385598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3" grpId="0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743882" y="1085289"/>
            <a:ext cx="6139408" cy="471503"/>
          </a:xfrm>
        </p:spPr>
        <p:txBody>
          <a:bodyPr/>
          <a:lstStyle/>
          <a:p>
            <a:r>
              <a:rPr lang="de-DE" dirty="0" smtClean="0"/>
              <a:t>Community</a:t>
            </a:r>
            <a:endParaRPr lang="de-DE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483768" y="5157192"/>
            <a:ext cx="576064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7850" indent="-3746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588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633413" indent="-430213">
              <a:buFontTx/>
              <a:buBlip>
                <a:blip r:embed="rId2"/>
              </a:buBlip>
            </a:pPr>
            <a:r>
              <a:rPr lang="de-AT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- </a:t>
            </a:r>
            <a:r>
              <a:rPr lang="de-AT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to</a:t>
            </a:r>
            <a:r>
              <a:rPr lang="de-AT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become</a:t>
            </a:r>
            <a:r>
              <a:rPr lang="de-AT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heart</a:t>
            </a:r>
            <a:r>
              <a:rPr lang="de-AT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and</a:t>
            </a:r>
            <a:r>
              <a:rPr lang="de-AT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soul</a:t>
            </a:r>
            <a:r>
              <a:rPr lang="de-AT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with</a:t>
            </a:r>
            <a:r>
              <a:rPr lang="de-AT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br>
              <a:rPr lang="de-AT" dirty="0" smtClean="0">
                <a:solidFill>
                  <a:srgbClr val="800000"/>
                </a:solidFill>
                <a:latin typeface="LisaBecker" panose="02000506070000020004" pitchFamily="2" charset="0"/>
              </a:rPr>
            </a:br>
            <a:r>
              <a:rPr lang="de-AT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our</a:t>
            </a:r>
            <a:r>
              <a:rPr lang="de-AT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brothers</a:t>
            </a:r>
            <a:r>
              <a:rPr lang="de-AT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and</a:t>
            </a:r>
            <a:r>
              <a:rPr lang="de-AT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sisters</a:t>
            </a:r>
            <a:endParaRPr lang="de-AT" dirty="0" smtClean="0">
              <a:solidFill>
                <a:srgbClr val="800000"/>
              </a:solidFill>
              <a:latin typeface="Bahamas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882" y="1308215"/>
            <a:ext cx="5398730" cy="3848977"/>
          </a:xfrm>
          <a:prstGeom prst="rect">
            <a:avLst/>
          </a:prstGeom>
        </p:spPr>
      </p:pic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536408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Thoughts</a:t>
            </a:r>
            <a:r>
              <a:rPr lang="de-DE" sz="2400" dirty="0">
                <a:solidFill>
                  <a:srgbClr val="0070C0"/>
                </a:solidFill>
                <a:latin typeface="LisaBecker" pitchFamily="2" charset="0"/>
              </a:rPr>
              <a:t> on </a:t>
            </a:r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future</a:t>
            </a:r>
            <a:r>
              <a:rPr lang="de-DE" sz="2400" dirty="0">
                <a:solidFill>
                  <a:srgbClr val="0070C0"/>
                </a:solidFill>
                <a:latin typeface="LisaBecker" pitchFamily="2" charset="0"/>
              </a:rPr>
              <a:t> – </a:t>
            </a:r>
            <a:br>
              <a:rPr lang="de-DE" sz="2400" dirty="0">
                <a:solidFill>
                  <a:srgbClr val="0070C0"/>
                </a:solidFill>
                <a:latin typeface="LisaBecker" pitchFamily="2" charset="0"/>
              </a:rPr>
            </a:br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what</a:t>
            </a:r>
            <a:r>
              <a:rPr lang="de-DE" sz="2400" dirty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is</a:t>
            </a:r>
            <a:r>
              <a:rPr lang="de-DE" sz="2400" dirty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needed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65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1600">
            <a:off x="1511848" y="3666089"/>
            <a:ext cx="1846799" cy="1737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5436096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Up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-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to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-date </a:t>
            </a:r>
            <a:b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</a:b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with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modern media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3155736" y="3506598"/>
            <a:ext cx="3101608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3600" dirty="0" smtClean="0">
                <a:solidFill>
                  <a:srgbClr val="800000"/>
                </a:solidFill>
                <a:latin typeface="LisaBecker" pitchFamily="2" charset="0"/>
              </a:rPr>
              <a:t>Internet</a:t>
            </a:r>
            <a:endParaRPr lang="de-AT" sz="3600" dirty="0">
              <a:solidFill>
                <a:srgbClr val="800000"/>
              </a:solidFill>
              <a:latin typeface="LisaBecker" pitchFamily="2" charset="0"/>
            </a:endParaRPr>
          </a:p>
        </p:txBody>
      </p:sp>
      <p:sp>
        <p:nvSpPr>
          <p:cNvPr id="2" name="AutoShape 2" descr="https://s14-eu5.ixquick.com/cgi-bin/serveimage?url=http%3A%2F%2F2.bp.blogspot.com%2F-2_kWB8oFDC8%2FUSUzoau8vQI%2FAAAAAAAAACw%2F-KRseJs-nGc%2Fs1600%2Finternet.jpg&amp;sp=1c2424e6eaa19992496fd373baf2d174"/>
          <p:cNvSpPr>
            <a:spLocks noChangeAspect="1" noChangeArrowheads="1"/>
          </p:cNvSpPr>
          <p:nvPr/>
        </p:nvSpPr>
        <p:spPr bwMode="auto">
          <a:xfrm>
            <a:off x="155575" y="-1219200"/>
            <a:ext cx="254317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744" y="947641"/>
            <a:ext cx="2732694" cy="2770457"/>
          </a:xfrm>
          <a:prstGeom prst="rect">
            <a:avLst/>
          </a:prstGeom>
        </p:spPr>
      </p:pic>
      <p:sp>
        <p:nvSpPr>
          <p:cNvPr id="11" name="AutoShape 7" descr="https://s14-eu5.ixquick.com/cgi-bin/serveimage?url=http%3A%2F%2F3.bp.blogspot.com%2F-Bbn9H56upVI%2FUF9uPWJT6zI%2FAAAAAAAAK70%2FdnVorR38wOc%2Fs400%2Fjetsonsvideochat.jpg&amp;sp=0781d7754aee363cf71904596f084916"/>
          <p:cNvSpPr>
            <a:spLocks noChangeAspect="1" noChangeArrowheads="1"/>
          </p:cNvSpPr>
          <p:nvPr/>
        </p:nvSpPr>
        <p:spPr bwMode="auto">
          <a:xfrm>
            <a:off x="307975" y="-1066800"/>
            <a:ext cx="254317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4" y="924661"/>
            <a:ext cx="2587197" cy="1940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1002">
            <a:off x="6082736" y="2998639"/>
            <a:ext cx="2235118" cy="22351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2765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8168">
            <a:off x="6110530" y="1184538"/>
            <a:ext cx="2506132" cy="250613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59421"/>
            <a:ext cx="2376264" cy="2717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561560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The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metaphor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of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Salvatorian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tree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59462"/>
            <a:ext cx="2556284" cy="2556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20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10925" y="3805297"/>
            <a:ext cx="5760640" cy="229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7850" indent="-3746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588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Tx/>
              <a:buBlip>
                <a:blip r:embed="rId2"/>
              </a:buBlip>
            </a:pPr>
            <a:r>
              <a:rPr lang="en-US" sz="23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Illustrating challenges</a:t>
            </a:r>
            <a:r>
              <a:rPr lang="en-US" sz="2300" dirty="0">
                <a:solidFill>
                  <a:srgbClr val="800000"/>
                </a:solidFill>
                <a:latin typeface="LisaBecker" panose="02000506070000020004" pitchFamily="2" charset="0"/>
              </a:rPr>
              <a:t>, realities, ups and downs of </a:t>
            </a:r>
            <a:r>
              <a:rPr lang="en-US" sz="23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Salvatorian Family members </a:t>
            </a:r>
          </a:p>
          <a:p>
            <a:pPr>
              <a:buFontTx/>
              <a:buBlip>
                <a:blip r:embed="rId2"/>
              </a:buBlip>
            </a:pPr>
            <a:r>
              <a:rPr lang="de-AT" sz="2300" dirty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E.g. </a:t>
            </a:r>
            <a:r>
              <a:rPr lang="de-AT" sz="2300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- </a:t>
            </a:r>
            <a:r>
              <a:rPr lang="en-US" sz="23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how </a:t>
            </a:r>
            <a:r>
              <a:rPr lang="en-US" sz="2300" dirty="0">
                <a:solidFill>
                  <a:srgbClr val="800000"/>
                </a:solidFill>
                <a:latin typeface="LisaBecker" panose="02000506070000020004" pitchFamily="2" charset="0"/>
              </a:rPr>
              <a:t>a lived faith is challenging </a:t>
            </a:r>
            <a:r>
              <a:rPr lang="en-US" sz="23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our </a:t>
            </a:r>
            <a:r>
              <a:rPr lang="en-US" sz="2300" dirty="0">
                <a:solidFill>
                  <a:srgbClr val="800000"/>
                </a:solidFill>
                <a:latin typeface="LisaBecker" panose="02000506070000020004" pitchFamily="2" charset="0"/>
              </a:rPr>
              <a:t>daily life and how a good interaction between different religions could be possible</a:t>
            </a:r>
            <a:endParaRPr lang="de-AT" sz="2300" dirty="0">
              <a:solidFill>
                <a:srgbClr val="800000"/>
              </a:solidFill>
              <a:latin typeface="LisaBecker" panose="02000506070000020004" pitchFamily="2" charset="0"/>
              <a:sym typeface="Wingdings 3"/>
            </a:endParaRPr>
          </a:p>
          <a:p>
            <a:pPr>
              <a:buFontTx/>
              <a:buBlip>
                <a:blip r:embed="rId2"/>
              </a:buBlip>
            </a:pPr>
            <a:endParaRPr lang="de-AT" sz="1800" dirty="0" smtClean="0">
              <a:solidFill>
                <a:srgbClr val="800000"/>
              </a:solidFill>
              <a:latin typeface="Bahamas" pitchFamily="34" charset="0"/>
              <a:sym typeface="Wingdings 3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5436096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Up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-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to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-date </a:t>
            </a:r>
            <a:b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</a:b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with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modern media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41169"/>
            <a:ext cx="3960440" cy="2703855"/>
          </a:xfrm>
          <a:prstGeom prst="rect">
            <a:avLst/>
          </a:prstGeom>
        </p:spPr>
      </p:pic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5469957" y="2048804"/>
            <a:ext cx="3101608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800" dirty="0" smtClean="0">
                <a:solidFill>
                  <a:srgbClr val="800000"/>
                </a:solidFill>
                <a:latin typeface="LisaBecker" pitchFamily="2" charset="0"/>
              </a:rPr>
              <a:t>Suggestion:</a:t>
            </a:r>
            <a:br>
              <a:rPr lang="de-DE" sz="2800" dirty="0" smtClean="0">
                <a:solidFill>
                  <a:srgbClr val="800000"/>
                </a:solidFill>
                <a:latin typeface="LisaBecker" pitchFamily="2" charset="0"/>
              </a:rPr>
            </a:br>
            <a:r>
              <a:rPr lang="de-DE" sz="2800" dirty="0" smtClean="0">
                <a:solidFill>
                  <a:srgbClr val="800000"/>
                </a:solidFill>
                <a:latin typeface="LisaBecker" pitchFamily="2" charset="0"/>
              </a:rPr>
              <a:t> Salvatorian Clips</a:t>
            </a:r>
            <a:endParaRPr lang="de-AT" sz="2800" dirty="0">
              <a:solidFill>
                <a:srgbClr val="800000"/>
              </a:solidFill>
              <a:latin typeface="LisaBeck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95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483768" y="2335520"/>
            <a:ext cx="576064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7850" indent="-3746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588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Tx/>
              <a:buBlip>
                <a:blip r:embed="rId2"/>
              </a:buBlip>
            </a:pP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</a:rPr>
              <a:t>How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</a:rPr>
              <a:t>many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</a:rPr>
              <a:t>pages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</a:rPr>
              <a:t>of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</a:rPr>
              <a:t>the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</a:rPr>
              <a:t> Salvatorian Family on </a:t>
            </a: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</a:rPr>
              <a:t>the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</a:rPr>
              <a:t> Internet </a:t>
            </a: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</a:rPr>
              <a:t>did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</a:rPr>
              <a:t>you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</a:rPr>
              <a:t>visit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</a:rPr>
              <a:t>already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</a:rPr>
              <a:t>?</a:t>
            </a:r>
          </a:p>
          <a:p>
            <a:pPr>
              <a:spcAft>
                <a:spcPts val="1200"/>
              </a:spcAft>
              <a:buFontTx/>
              <a:buBlip>
                <a:blip r:embed="rId2"/>
              </a:buBlip>
            </a:pP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How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 </a:t>
            </a: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many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 </a:t>
            </a: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from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 </a:t>
            </a: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other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 </a:t>
            </a: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units</a:t>
            </a:r>
            <a:r>
              <a:rPr lang="de-AT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?</a:t>
            </a:r>
          </a:p>
          <a:p>
            <a:pPr>
              <a:buFontTx/>
              <a:buBlip>
                <a:blip r:embed="rId2"/>
              </a:buBlip>
            </a:pPr>
            <a:endParaRPr lang="de-AT" sz="1800" dirty="0" smtClean="0">
              <a:solidFill>
                <a:srgbClr val="800000"/>
              </a:solidFill>
              <a:latin typeface="Bahamas" pitchFamily="34" charset="0"/>
              <a:sym typeface="Wingdings 3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941168"/>
            <a:ext cx="4458413" cy="1008112"/>
          </a:xfrm>
          <a:prstGeom prst="rect">
            <a:avLst/>
          </a:prstGeom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5436096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Up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-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to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-date </a:t>
            </a:r>
            <a:b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</a:b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with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modern media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699792" y="1397967"/>
            <a:ext cx="1880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Be</a:t>
            </a:r>
            <a:r>
              <a:rPr lang="de-AT" sz="36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honest!</a:t>
            </a:r>
            <a:endParaRPr lang="de-AT" sz="3600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699792" y="4110171"/>
            <a:ext cx="4099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lang="de-AT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  www.laysalvatorians.org/update</a:t>
            </a:r>
            <a:endParaRPr lang="de-AT" dirty="0">
              <a:solidFill>
                <a:srgbClr val="800000"/>
              </a:solidFill>
              <a:latin typeface="LisaBecker" panose="02000506070000020004" pitchFamily="2" charset="0"/>
              <a:sym typeface="Wingdings 3"/>
            </a:endParaRP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0200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3563888" y="404664"/>
            <a:ext cx="5207250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r"/>
            <a:r>
              <a:rPr lang="de-DE" sz="2800" dirty="0" smtClean="0">
                <a:solidFill>
                  <a:srgbClr val="0070C0"/>
                </a:solidFill>
                <a:latin typeface="LisaBecker" pitchFamily="2" charset="0"/>
              </a:rPr>
              <a:t>Language </a:t>
            </a:r>
            <a:r>
              <a:rPr lang="de-DE" sz="2800" dirty="0" err="1" smtClean="0">
                <a:solidFill>
                  <a:srgbClr val="0070C0"/>
                </a:solidFill>
                <a:latin typeface="LisaBecker" pitchFamily="2" charset="0"/>
              </a:rPr>
              <a:t>barrier</a:t>
            </a:r>
            <a:endParaRPr lang="de-AT" sz="2800" dirty="0">
              <a:solidFill>
                <a:srgbClr val="0070C0"/>
              </a:solidFill>
              <a:latin typeface="LisaBecker" pitchFamily="2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915816" y="5068634"/>
            <a:ext cx="57606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7850" indent="-3746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588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Blip>
                <a:blip r:embed="rId2"/>
              </a:buBlip>
            </a:pP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</a:rPr>
              <a:t>We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</a:rPr>
              <a:t>need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</a:rPr>
              <a:t>to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</a:rPr>
              <a:t> find </a:t>
            </a: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</a:rPr>
              <a:t>ways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</a:rPr>
              <a:t>to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</a:rPr>
              <a:t>overcome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</a:rPr>
              <a:t>it!</a:t>
            </a:r>
            <a:endParaRPr lang="de-AT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985358"/>
            <a:ext cx="3744416" cy="39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578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4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12232" y="4039904"/>
            <a:ext cx="576064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7850" indent="-3746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588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Blip>
                <a:blip r:embed="rId2"/>
              </a:buBlip>
            </a:pPr>
            <a:endParaRPr lang="de-AT" sz="1800" dirty="0">
              <a:solidFill>
                <a:srgbClr val="800000"/>
              </a:solidFill>
              <a:latin typeface="Bahamas" pitchFamily="34" charset="0"/>
              <a:sym typeface="Wingdings 3"/>
            </a:endParaRPr>
          </a:p>
          <a:p>
            <a:pPr>
              <a:buFontTx/>
              <a:buBlip>
                <a:blip r:embed="rId2"/>
              </a:buBlip>
            </a:pP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On </a:t>
            </a: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equal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 </a:t>
            </a:r>
            <a:r>
              <a:rPr lang="de-AT" dirty="0" err="1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level</a:t>
            </a:r>
            <a:r>
              <a:rPr lang="de-AT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 – </a:t>
            </a:r>
            <a:br>
              <a:rPr lang="de-AT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</a:br>
            <a:r>
              <a:rPr lang="de-AT" dirty="0" err="1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it‘s</a:t>
            </a:r>
            <a:r>
              <a:rPr lang="de-AT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 </a:t>
            </a:r>
            <a:r>
              <a:rPr lang="de-AT" dirty="0" err="1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often</a:t>
            </a:r>
            <a:r>
              <a:rPr lang="de-AT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 not easy</a:t>
            </a:r>
            <a:br>
              <a:rPr lang="de-AT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</a:br>
            <a:r>
              <a:rPr lang="de-AT" dirty="0" err="1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to</a:t>
            </a:r>
            <a:r>
              <a:rPr lang="de-AT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 </a:t>
            </a:r>
            <a:r>
              <a:rPr lang="de-AT" dirty="0" err="1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be</a:t>
            </a:r>
            <a:r>
              <a:rPr lang="de-AT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 </a:t>
            </a:r>
            <a:r>
              <a:rPr lang="de-AT" dirty="0" err="1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reached</a:t>
            </a:r>
            <a:r>
              <a:rPr lang="de-AT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 in </a:t>
            </a:r>
            <a:r>
              <a:rPr lang="de-AT" dirty="0" err="1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reality</a:t>
            </a:r>
            <a:endParaRPr lang="de-AT" dirty="0">
              <a:solidFill>
                <a:srgbClr val="800000"/>
              </a:solidFill>
              <a:latin typeface="LisaBecker" panose="02000506070000020004" pitchFamily="2" charset="0"/>
              <a:sym typeface="Wingdings 3"/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3563888" y="404664"/>
            <a:ext cx="5207250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r"/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Give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space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third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branch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5" y="1340768"/>
            <a:ext cx="3510811" cy="219425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860032" y="1885250"/>
            <a:ext cx="39004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Blip>
                <a:blip r:embed="rId4"/>
              </a:buBlip>
            </a:pP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</a:rPr>
              <a:t>attention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</a:rPr>
              <a:t> on </a:t>
            </a: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</a:rPr>
              <a:t>possible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synergies</a:t>
            </a:r>
            <a:r>
              <a:rPr lang="de-AT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br>
              <a:rPr lang="de-AT" dirty="0" smtClean="0">
                <a:solidFill>
                  <a:srgbClr val="800000"/>
                </a:solidFill>
                <a:latin typeface="LisaBecker" panose="02000506070000020004" pitchFamily="2" charset="0"/>
              </a:rPr>
            </a:br>
            <a:r>
              <a:rPr lang="de-AT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and</a:t>
            </a:r>
            <a:r>
              <a:rPr lang="de-AT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</a:rPr>
              <a:t>hidden</a:t>
            </a:r>
            <a:r>
              <a:rPr lang="de-AT" dirty="0">
                <a:solidFill>
                  <a:srgbClr val="800000"/>
                </a:solidFill>
                <a:latin typeface="LisaBecker" panose="02000506070000020004" pitchFamily="2" charset="0"/>
              </a:rPr>
              <a:t> </a:t>
            </a:r>
            <a:r>
              <a:rPr lang="de-AT" dirty="0" err="1">
                <a:solidFill>
                  <a:srgbClr val="800000"/>
                </a:solidFill>
                <a:latin typeface="LisaBecker" panose="02000506070000020004" pitchFamily="2" charset="0"/>
              </a:rPr>
              <a:t>talents</a:t>
            </a:r>
            <a:endParaRPr lang="de-AT" dirty="0">
              <a:solidFill>
                <a:srgbClr val="800000"/>
              </a:solidFill>
              <a:latin typeface="LisaBecker" panose="02000506070000020004" pitchFamily="2" charset="0"/>
            </a:endParaRPr>
          </a:p>
          <a:p>
            <a:endParaRPr lang="de-AT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7" y="3281583"/>
            <a:ext cx="2528901" cy="245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2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833" y="1726688"/>
            <a:ext cx="2624333" cy="340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35" y="1958337"/>
            <a:ext cx="2633477" cy="3172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Untertitel 2"/>
          <p:cNvSpPr txBox="1">
            <a:spLocks/>
          </p:cNvSpPr>
          <p:nvPr/>
        </p:nvSpPr>
        <p:spPr>
          <a:xfrm>
            <a:off x="1991355" y="5373215"/>
            <a:ext cx="6120680" cy="477903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rgbClr val="800000"/>
                </a:solidFill>
                <a:latin typeface="LisaBecker" panose="02000506070000020004" pitchFamily="2" charset="0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dirty="0" smtClean="0"/>
              <a:t>Coming back to the metaphor of the Salvatorian tree</a:t>
            </a:r>
            <a:endParaRPr lang="de-DE" dirty="0"/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536408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Thoughts</a:t>
            </a:r>
            <a:r>
              <a:rPr lang="de-DE" sz="2400" dirty="0">
                <a:solidFill>
                  <a:srgbClr val="0070C0"/>
                </a:solidFill>
                <a:latin typeface="LisaBecker" pitchFamily="2" charset="0"/>
              </a:rPr>
              <a:t> on </a:t>
            </a:r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future</a:t>
            </a:r>
            <a:r>
              <a:rPr lang="de-DE" sz="2400" dirty="0">
                <a:solidFill>
                  <a:srgbClr val="0070C0"/>
                </a:solidFill>
                <a:latin typeface="LisaBecker" pitchFamily="2" charset="0"/>
              </a:rPr>
              <a:t> – </a:t>
            </a:r>
            <a:br>
              <a:rPr lang="de-DE" sz="2400" dirty="0">
                <a:solidFill>
                  <a:srgbClr val="0070C0"/>
                </a:solidFill>
                <a:latin typeface="LisaBecker" pitchFamily="2" charset="0"/>
              </a:rPr>
            </a:br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what</a:t>
            </a:r>
            <a:r>
              <a:rPr lang="de-DE" sz="2400" dirty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is</a:t>
            </a:r>
            <a:r>
              <a:rPr lang="de-DE" sz="2400" dirty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needed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657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098310"/>
            <a:ext cx="4104456" cy="4212249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429" y="1340768"/>
            <a:ext cx="7336675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536408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Thoughts</a:t>
            </a:r>
            <a:r>
              <a:rPr lang="de-DE" sz="2400" dirty="0">
                <a:solidFill>
                  <a:srgbClr val="0070C0"/>
                </a:solidFill>
                <a:latin typeface="LisaBecker" pitchFamily="2" charset="0"/>
              </a:rPr>
              <a:t> on </a:t>
            </a:r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future</a:t>
            </a:r>
            <a:r>
              <a:rPr lang="de-DE" sz="2400" dirty="0">
                <a:solidFill>
                  <a:srgbClr val="0070C0"/>
                </a:solidFill>
                <a:latin typeface="LisaBecker" pitchFamily="2" charset="0"/>
              </a:rPr>
              <a:t> – </a:t>
            </a:r>
            <a:br>
              <a:rPr lang="de-DE" sz="2400" dirty="0">
                <a:solidFill>
                  <a:srgbClr val="0070C0"/>
                </a:solidFill>
                <a:latin typeface="LisaBecker" pitchFamily="2" charset="0"/>
              </a:rPr>
            </a:br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what</a:t>
            </a:r>
            <a:r>
              <a:rPr lang="de-DE" sz="2400" dirty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is</a:t>
            </a:r>
            <a:r>
              <a:rPr lang="de-DE" sz="2400" dirty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needed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29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866482" y="2524685"/>
            <a:ext cx="5904656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  <a:latin typeface="LisaBecker" panose="02000506070000020004" pitchFamily="2" charset="0"/>
              </a:rPr>
              <a:t>“As long as there is one person on earth </a:t>
            </a:r>
            <a:r>
              <a:rPr lang="en-US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... </a:t>
            </a:r>
            <a:r>
              <a:rPr lang="en-US" dirty="0">
                <a:solidFill>
                  <a:srgbClr val="800000"/>
                </a:solidFill>
                <a:latin typeface="LisaBecker" panose="02000506070000020004" pitchFamily="2" charset="0"/>
              </a:rPr>
              <a:t>- we do not have any moment to </a:t>
            </a:r>
            <a:r>
              <a:rPr lang="en-US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rest </a:t>
            </a:r>
            <a:r>
              <a:rPr lang="en-US" dirty="0">
                <a:solidFill>
                  <a:srgbClr val="800000"/>
                </a:solidFill>
                <a:latin typeface="LisaBecker" panose="02000506070000020004" pitchFamily="2" charset="0"/>
              </a:rPr>
              <a:t>to bring our flame, our faith and trust to our next</a:t>
            </a:r>
            <a:r>
              <a:rPr lang="en-US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,” </a:t>
            </a:r>
            <a:br>
              <a:rPr lang="en-US" dirty="0" smtClean="0">
                <a:solidFill>
                  <a:srgbClr val="800000"/>
                </a:solidFill>
                <a:latin typeface="LisaBecker" panose="02000506070000020004" pitchFamily="2" charset="0"/>
              </a:rPr>
            </a:br>
            <a:endParaRPr lang="de-AT" dirty="0">
              <a:solidFill>
                <a:srgbClr val="800000"/>
              </a:solidFill>
              <a:latin typeface="LisaBecker" panose="02000506070000020004" pitchFamily="2" charset="0"/>
            </a:endParaRPr>
          </a:p>
          <a:p>
            <a:r>
              <a:rPr lang="en-US" dirty="0">
                <a:solidFill>
                  <a:srgbClr val="800000"/>
                </a:solidFill>
                <a:latin typeface="LisaBecker" panose="02000506070000020004" pitchFamily="2" charset="0"/>
              </a:rPr>
              <a:t>Always be ready to give an explanation to anyone who asks you for a reason </a:t>
            </a:r>
            <a:r>
              <a:rPr lang="en-US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of </a:t>
            </a:r>
            <a:r>
              <a:rPr lang="en-US" dirty="0">
                <a:solidFill>
                  <a:srgbClr val="800000"/>
                </a:solidFill>
                <a:latin typeface="LisaBecker" panose="02000506070000020004" pitchFamily="2" charset="0"/>
              </a:rPr>
              <a:t>your hope, but do it with gentleness and reverence, keeping your conscience clear, </a:t>
            </a:r>
            <a:r>
              <a:rPr lang="en-US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...”</a:t>
            </a:r>
            <a:endParaRPr lang="de-AT" dirty="0">
              <a:solidFill>
                <a:srgbClr val="800000"/>
              </a:solidFill>
              <a:latin typeface="LisaBecker" panose="02000506070000020004" pitchFamily="2" charset="0"/>
            </a:endParaRPr>
          </a:p>
          <a:p>
            <a:pPr algn="r"/>
            <a:r>
              <a:rPr lang="de-AT" sz="1050" dirty="0">
                <a:solidFill>
                  <a:srgbClr val="800000"/>
                </a:solidFill>
                <a:latin typeface="LisaBecker" panose="02000506070000020004" pitchFamily="2" charset="0"/>
              </a:rPr>
              <a:t>1Pete 3,15-17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82818"/>
            <a:ext cx="2052228" cy="2106125"/>
          </a:xfrm>
          <a:prstGeom prst="rect">
            <a:avLst/>
          </a:prstGeom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536408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Thoughts</a:t>
            </a:r>
            <a:r>
              <a:rPr lang="de-DE" sz="2400" dirty="0">
                <a:solidFill>
                  <a:srgbClr val="0070C0"/>
                </a:solidFill>
                <a:latin typeface="LisaBecker" pitchFamily="2" charset="0"/>
              </a:rPr>
              <a:t> on </a:t>
            </a:r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future</a:t>
            </a:r>
            <a:r>
              <a:rPr lang="de-DE" sz="2400" dirty="0">
                <a:solidFill>
                  <a:srgbClr val="0070C0"/>
                </a:solidFill>
                <a:latin typeface="LisaBecker" pitchFamily="2" charset="0"/>
              </a:rPr>
              <a:t> – </a:t>
            </a:r>
            <a:br>
              <a:rPr lang="de-DE" sz="2400" dirty="0">
                <a:solidFill>
                  <a:srgbClr val="0070C0"/>
                </a:solidFill>
                <a:latin typeface="LisaBecker" pitchFamily="2" charset="0"/>
              </a:rPr>
            </a:br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what</a:t>
            </a:r>
            <a:r>
              <a:rPr lang="de-DE" sz="2400" dirty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is</a:t>
            </a:r>
            <a:r>
              <a:rPr lang="de-DE" sz="2400" dirty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>
                <a:solidFill>
                  <a:srgbClr val="0070C0"/>
                </a:solidFill>
                <a:latin typeface="LisaBecker" pitchFamily="2" charset="0"/>
              </a:rPr>
              <a:t>needed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040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4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4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4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 txBox="1">
            <a:spLocks noChangeArrowheads="1"/>
          </p:cNvSpPr>
          <p:nvPr/>
        </p:nvSpPr>
        <p:spPr bwMode="auto">
          <a:xfrm>
            <a:off x="561560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The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metaphor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of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Salvatorian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tree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7" y="1322493"/>
            <a:ext cx="3420000" cy="4004339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7092950" y="25649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de-AT" sz="18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Men</a:t>
            </a:r>
            <a:endParaRPr lang="de-AT" sz="1800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092280" y="292494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de-AT" sz="1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Women</a:t>
            </a:r>
            <a:endParaRPr lang="de-AT" sz="1800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092280" y="429309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de-AT" sz="18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Politicans</a:t>
            </a:r>
            <a:endParaRPr lang="de-AT" sz="1800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084168" y="535806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de-AT" sz="1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3 Grades</a:t>
            </a:r>
            <a:endParaRPr lang="de-AT" sz="1800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092280" y="3646765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de-AT" sz="1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Youth &amp; </a:t>
            </a:r>
            <a:r>
              <a:rPr lang="de-AT" sz="18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Children</a:t>
            </a:r>
            <a:endParaRPr lang="de-AT" sz="1800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092280" y="1457967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de-AT" sz="18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Scientists</a:t>
            </a:r>
            <a:endParaRPr lang="de-AT" sz="1800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092280" y="184482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de-AT" sz="18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Teacher</a:t>
            </a:r>
            <a:endParaRPr lang="de-AT" sz="1800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092950" y="220486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de-AT" sz="18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Clerics</a:t>
            </a:r>
            <a:endParaRPr lang="de-AT" sz="1800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092280" y="327569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de-AT" sz="18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Parents</a:t>
            </a:r>
            <a:endParaRPr lang="de-AT" sz="1800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092280" y="465313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de-AT" sz="18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Workers</a:t>
            </a:r>
            <a:endParaRPr lang="de-AT" sz="1800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627784" y="692696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The original </a:t>
            </a:r>
            <a:r>
              <a:rPr lang="de-AT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vision</a:t>
            </a:r>
            <a:endParaRPr lang="de-AT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129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5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2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7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2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250"/>
                            </p:stCondLst>
                            <p:childTnLst>
                              <p:par>
                                <p:cTn id="5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 build="p"/>
      <p:bldP spid="10" grpId="0" build="p"/>
      <p:bldP spid="11" grpId="0"/>
      <p:bldP spid="12" grpId="0" build="p"/>
      <p:bldP spid="13" grpId="0" build="p"/>
      <p:bldP spid="14" grpId="0" build="p"/>
      <p:bldP spid="15" grpId="0" build="p"/>
      <p:bldP spid="16" grpId="0" build="p"/>
      <p:bldP spid="17" grpId="0" build="p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561560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The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metaphor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of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Salvatorian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tree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00" y="1321200"/>
            <a:ext cx="3420000" cy="4001400"/>
          </a:xfrm>
          <a:prstGeom prst="rect">
            <a:avLst/>
          </a:prstGeom>
        </p:spPr>
      </p:pic>
      <p:pic>
        <p:nvPicPr>
          <p:cNvPr id="6" name="Grafik 5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112" y="1321200"/>
            <a:ext cx="3132120" cy="4058752"/>
          </a:xfrm>
          <a:prstGeom prst="rect">
            <a:avLst/>
          </a:prstGeom>
        </p:spPr>
      </p:pic>
      <p:pic>
        <p:nvPicPr>
          <p:cNvPr id="7" name="Grafik 6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268760"/>
            <a:ext cx="3132120" cy="410445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092950" y="25649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5"/>
              </a:buBlip>
            </a:pPr>
            <a:r>
              <a:rPr lang="de-AT" sz="18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Men</a:t>
            </a:r>
            <a:endParaRPr lang="de-AT" sz="1800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092280" y="292494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5"/>
              </a:buBlip>
            </a:pPr>
            <a:r>
              <a:rPr lang="de-AT" sz="1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Women</a:t>
            </a:r>
            <a:endParaRPr lang="de-AT" sz="1800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092280" y="3646765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5"/>
              </a:buBlip>
            </a:pPr>
            <a:r>
              <a:rPr lang="de-AT" sz="1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Youth &amp; </a:t>
            </a:r>
            <a:r>
              <a:rPr lang="de-AT" sz="18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Children</a:t>
            </a:r>
            <a:endParaRPr lang="de-AT" sz="1800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092280" y="1457967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5"/>
              </a:buBlip>
            </a:pPr>
            <a:r>
              <a:rPr lang="de-AT" sz="18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Scientists</a:t>
            </a:r>
            <a:endParaRPr lang="de-AT" sz="1800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092280" y="184482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5"/>
              </a:buBlip>
            </a:pPr>
            <a:r>
              <a:rPr lang="de-AT" sz="18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Teacher</a:t>
            </a:r>
            <a:endParaRPr lang="de-AT" sz="1800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092950" y="220486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5"/>
              </a:buBlip>
            </a:pPr>
            <a:r>
              <a:rPr lang="de-AT" sz="18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Clerics</a:t>
            </a:r>
            <a:endParaRPr lang="de-AT" sz="1800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0165">
            <a:off x="5058824" y="3782976"/>
            <a:ext cx="580271" cy="470613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2051720" y="692696"/>
            <a:ext cx="4027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... and </a:t>
            </a:r>
            <a:r>
              <a:rPr lang="en-US" dirty="0">
                <a:solidFill>
                  <a:srgbClr val="800000"/>
                </a:solidFill>
                <a:latin typeface="LisaBecker" panose="02000506070000020004" pitchFamily="2" charset="0"/>
              </a:rPr>
              <a:t>what the outcome </a:t>
            </a:r>
            <a:r>
              <a:rPr lang="en-US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was ...</a:t>
            </a:r>
            <a:endParaRPr lang="de-AT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7" y="1322493"/>
            <a:ext cx="3420000" cy="4004339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sp>
        <p:nvSpPr>
          <p:cNvPr id="18" name="Textfeld 17"/>
          <p:cNvSpPr txBox="1"/>
          <p:nvPr/>
        </p:nvSpPr>
        <p:spPr>
          <a:xfrm>
            <a:off x="7092280" y="429309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5"/>
              </a:buBlip>
            </a:pPr>
            <a:r>
              <a:rPr lang="de-AT" sz="18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Politicans</a:t>
            </a:r>
            <a:endParaRPr lang="de-AT" sz="1800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092280" y="327569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5"/>
              </a:buBlip>
            </a:pPr>
            <a:r>
              <a:rPr lang="de-AT" sz="18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Parents</a:t>
            </a:r>
            <a:endParaRPr lang="de-AT" sz="1800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7092280" y="465313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5"/>
              </a:buBlip>
            </a:pPr>
            <a:r>
              <a:rPr lang="de-AT" sz="18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Workers</a:t>
            </a:r>
            <a:endParaRPr lang="de-AT" sz="1800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6084168" y="535806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5"/>
              </a:buBlip>
            </a:pPr>
            <a:r>
              <a:rPr lang="de-AT" sz="1800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3 Grades</a:t>
            </a:r>
            <a:endParaRPr lang="de-AT" sz="1800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14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42" presetClass="exit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500"/>
                            </p:stCondLst>
                            <p:childTnLst>
                              <p:par>
                                <p:cTn id="3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500"/>
                            </p:stCondLst>
                            <p:childTnLst>
                              <p:par>
                                <p:cTn id="5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4" grpId="0"/>
      <p:bldP spid="16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in Soldiers, Model, Soldiers, Lead, Figure Of Le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561560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The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metaphor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of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Salvatorian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tree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636912"/>
            <a:ext cx="2151892" cy="3249175"/>
          </a:xfrm>
          <a:prstGeom prst="rect">
            <a:avLst/>
          </a:prstGeom>
        </p:spPr>
      </p:pic>
      <p:grpSp>
        <p:nvGrpSpPr>
          <p:cNvPr id="8" name="Gruppieren 7"/>
          <p:cNvGrpSpPr/>
          <p:nvPr/>
        </p:nvGrpSpPr>
        <p:grpSpPr>
          <a:xfrm>
            <a:off x="1990944" y="260648"/>
            <a:ext cx="5585811" cy="3565079"/>
            <a:chOff x="-34528" y="7937"/>
            <a:chExt cx="5585811" cy="3565079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4528" y="7937"/>
              <a:ext cx="5585811" cy="3565079"/>
            </a:xfrm>
            <a:prstGeom prst="rect">
              <a:avLst/>
            </a:prstGeom>
            <a:effectLst/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351" y="399169"/>
              <a:ext cx="2492120" cy="1690829"/>
            </a:xfrm>
            <a:prstGeom prst="rect">
              <a:avLst/>
            </a:prstGeom>
          </p:spPr>
        </p:pic>
      </p:grp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724128" y="3488228"/>
            <a:ext cx="2520280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7850" indent="-3746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8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588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buFontTx/>
              <a:buBlip>
                <a:blip r:embed="rId5"/>
              </a:buBlip>
            </a:pPr>
            <a:r>
              <a:rPr lang="de-AT" sz="2200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upright</a:t>
            </a:r>
            <a:endParaRPr lang="de-AT" sz="2200" dirty="0">
              <a:solidFill>
                <a:srgbClr val="800000"/>
              </a:solidFill>
              <a:latin typeface="LisaBecker" panose="02000506070000020004" pitchFamily="2" charset="0"/>
            </a:endParaRPr>
          </a:p>
          <a:p>
            <a:pPr>
              <a:spcAft>
                <a:spcPts val="1200"/>
              </a:spcAft>
              <a:buFontTx/>
              <a:buBlip>
                <a:blip r:embed="rId5"/>
              </a:buBlip>
            </a:pPr>
            <a:r>
              <a:rPr lang="de-AT" sz="2200" dirty="0" err="1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grown</a:t>
            </a:r>
            <a:r>
              <a:rPr lang="de-AT" sz="2200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 </a:t>
            </a:r>
            <a:r>
              <a:rPr lang="de-AT" sz="2200" dirty="0" err="1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straight</a:t>
            </a:r>
            <a:endParaRPr lang="de-AT" sz="2200" dirty="0">
              <a:solidFill>
                <a:srgbClr val="800000"/>
              </a:solidFill>
              <a:latin typeface="LisaBecker" panose="02000506070000020004" pitchFamily="2" charset="0"/>
              <a:sym typeface="Wingdings 3"/>
            </a:endParaRPr>
          </a:p>
          <a:p>
            <a:pPr>
              <a:buFontTx/>
              <a:buBlip>
                <a:blip r:embed="rId5"/>
              </a:buBlip>
            </a:pPr>
            <a:r>
              <a:rPr lang="de-AT" sz="2200" dirty="0" err="1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a</a:t>
            </a:r>
            <a:r>
              <a:rPr lang="de-AT" sz="2200" dirty="0" err="1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ccording</a:t>
            </a:r>
            <a:r>
              <a:rPr lang="de-AT" sz="2200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 </a:t>
            </a:r>
            <a:r>
              <a:rPr lang="de-AT" sz="2200" dirty="0" err="1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to</a:t>
            </a:r>
            <a:r>
              <a:rPr lang="de-AT" sz="2200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 </a:t>
            </a:r>
            <a:r>
              <a:rPr lang="de-AT" sz="2200" dirty="0" err="1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the</a:t>
            </a:r>
            <a:r>
              <a:rPr lang="de-AT" sz="2200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 </a:t>
            </a:r>
            <a:r>
              <a:rPr lang="de-AT" sz="2200" dirty="0" err="1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picture</a:t>
            </a:r>
            <a:r>
              <a:rPr lang="de-AT" sz="2200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 </a:t>
            </a:r>
            <a:r>
              <a:rPr lang="de-AT" sz="2200" dirty="0" err="1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of</a:t>
            </a:r>
            <a:r>
              <a:rPr lang="de-AT" sz="2200" dirty="0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 human </a:t>
            </a:r>
            <a:r>
              <a:rPr lang="de-AT" sz="2200" dirty="0" err="1" smtClean="0">
                <a:solidFill>
                  <a:srgbClr val="800000"/>
                </a:solidFill>
                <a:latin typeface="LisaBecker" panose="02000506070000020004" pitchFamily="2" charset="0"/>
                <a:sym typeface="Wingdings 3"/>
              </a:rPr>
              <a:t>imagination</a:t>
            </a:r>
            <a:endParaRPr lang="de-AT" sz="2200" dirty="0">
              <a:solidFill>
                <a:srgbClr val="800000"/>
              </a:solidFill>
              <a:latin typeface="LisaBecker" panose="02000506070000020004" pitchFamily="2" charset="0"/>
              <a:sym typeface="Wingdings 3"/>
            </a:endParaRPr>
          </a:p>
          <a:p>
            <a:pPr>
              <a:buFontTx/>
              <a:buBlip>
                <a:blip r:embed="rId5"/>
              </a:buBlip>
            </a:pPr>
            <a:endParaRPr lang="de-AT" sz="2200" dirty="0" smtClean="0">
              <a:solidFill>
                <a:srgbClr val="800000"/>
              </a:solidFill>
              <a:latin typeface="Bahamas" pitchFamily="34" charset="0"/>
              <a:sym typeface="Wingdings 3"/>
            </a:endParaRPr>
          </a:p>
        </p:txBody>
      </p:sp>
    </p:spTree>
    <p:extLst>
      <p:ext uri="{BB962C8B-B14F-4D97-AF65-F5344CB8AC3E}">
        <p14:creationId xmlns:p14="http://schemas.microsoft.com/office/powerpoint/2010/main" val="164043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614141"/>
            <a:ext cx="1130810" cy="1399035"/>
          </a:xfrm>
          <a:prstGeom prst="rect">
            <a:avLst/>
          </a:prstGeom>
        </p:spPr>
      </p:pic>
      <p:sp>
        <p:nvSpPr>
          <p:cNvPr id="2" name="Rectangle 6"/>
          <p:cNvSpPr txBox="1">
            <a:spLocks noChangeArrowheads="1"/>
          </p:cNvSpPr>
          <p:nvPr/>
        </p:nvSpPr>
        <p:spPr bwMode="auto">
          <a:xfrm>
            <a:off x="561560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The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metaphor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of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Salvatorian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tree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340" y="1701897"/>
            <a:ext cx="2148844" cy="3383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2339752" y="2324623"/>
            <a:ext cx="5674401" cy="2137833"/>
            <a:chOff x="2411760" y="2324623"/>
            <a:chExt cx="5674401" cy="2137833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1760" y="2324623"/>
              <a:ext cx="1689033" cy="2137833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4241840" y="2910135"/>
              <a:ext cx="384432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800000"/>
                  </a:solidFill>
                  <a:latin typeface="LisaBecker" panose="02000506070000020004" pitchFamily="2" charset="0"/>
                </a:rPr>
                <a:t>Sisters of the Sorrowful </a:t>
              </a:r>
              <a:r>
                <a:rPr lang="en-US" b="1" dirty="0" smtClean="0">
                  <a:solidFill>
                    <a:srgbClr val="800000"/>
                  </a:solidFill>
                  <a:latin typeface="LisaBecker" panose="02000506070000020004" pitchFamily="2" charset="0"/>
                </a:rPr>
                <a:t>Mother - </a:t>
              </a:r>
              <a:br>
                <a:rPr lang="en-US" b="1" dirty="0" smtClean="0">
                  <a:solidFill>
                    <a:srgbClr val="800000"/>
                  </a:solidFill>
                  <a:latin typeface="LisaBecker" panose="02000506070000020004" pitchFamily="2" charset="0"/>
                </a:rPr>
              </a:br>
              <a:r>
                <a:rPr lang="en-US" b="1" dirty="0" err="1" smtClean="0">
                  <a:solidFill>
                    <a:srgbClr val="800000"/>
                  </a:solidFill>
                  <a:latin typeface="LisaBecker" panose="02000506070000020004" pitchFamily="2" charset="0"/>
                </a:rPr>
                <a:t>Addolorata</a:t>
              </a:r>
              <a:r>
                <a:rPr lang="en-US" b="1" dirty="0" smtClean="0">
                  <a:solidFill>
                    <a:srgbClr val="800000"/>
                  </a:solidFill>
                  <a:latin typeface="LisaBecker" panose="02000506070000020004" pitchFamily="2" charset="0"/>
                </a:rPr>
                <a:t> sisters</a:t>
              </a:r>
            </a:p>
            <a:p>
              <a:pPr algn="ctr"/>
              <a:r>
                <a:rPr lang="en-US" sz="1600" dirty="0">
                  <a:solidFill>
                    <a:srgbClr val="800000"/>
                  </a:solidFill>
                  <a:latin typeface="LisaBecker" panose="02000506070000020004" pitchFamily="2" charset="0"/>
                </a:rPr>
                <a:t>Sr. </a:t>
              </a:r>
              <a:r>
                <a:rPr lang="en-US" sz="1600" dirty="0" err="1">
                  <a:solidFill>
                    <a:srgbClr val="800000"/>
                  </a:solidFill>
                  <a:latin typeface="LisaBecker" panose="02000506070000020004" pitchFamily="2" charset="0"/>
                </a:rPr>
                <a:t>Franziska</a:t>
              </a:r>
              <a:r>
                <a:rPr lang="en-US" sz="1600" dirty="0">
                  <a:solidFill>
                    <a:srgbClr val="800000"/>
                  </a:solidFill>
                  <a:latin typeface="LisaBecker" panose="02000506070000020004" pitchFamily="2" charset="0"/>
                </a:rPr>
                <a:t> (</a:t>
              </a:r>
              <a:r>
                <a:rPr lang="en-US" sz="1600" dirty="0" err="1">
                  <a:solidFill>
                    <a:srgbClr val="800000"/>
                  </a:solidFill>
                  <a:latin typeface="LisaBecker" panose="02000506070000020004" pitchFamily="2" charset="0"/>
                </a:rPr>
                <a:t>Amalia</a:t>
              </a:r>
              <a:r>
                <a:rPr lang="en-US" sz="1600" dirty="0">
                  <a:solidFill>
                    <a:srgbClr val="800000"/>
                  </a:solidFill>
                  <a:latin typeface="LisaBecker" panose="02000506070000020004" pitchFamily="2" charset="0"/>
                </a:rPr>
                <a:t>) </a:t>
              </a:r>
              <a:r>
                <a:rPr lang="en-US" sz="1600" dirty="0" err="1">
                  <a:solidFill>
                    <a:srgbClr val="800000"/>
                  </a:solidFill>
                  <a:latin typeface="LisaBecker" panose="02000506070000020004" pitchFamily="2" charset="0"/>
                </a:rPr>
                <a:t>Streitel</a:t>
              </a:r>
              <a:r>
                <a:rPr lang="en-US" sz="1600" dirty="0">
                  <a:solidFill>
                    <a:srgbClr val="800000"/>
                  </a:solidFill>
                  <a:latin typeface="LisaBecker" panose="02000506070000020004" pitchFamily="2" charset="0"/>
                </a:rPr>
                <a:t/>
              </a:r>
              <a:br>
                <a:rPr lang="en-US" sz="1600" dirty="0">
                  <a:solidFill>
                    <a:srgbClr val="800000"/>
                  </a:solidFill>
                  <a:latin typeface="LisaBecker" panose="02000506070000020004" pitchFamily="2" charset="0"/>
                </a:rPr>
              </a:br>
              <a:r>
                <a:rPr lang="en-US" sz="1600" dirty="0">
                  <a:solidFill>
                    <a:srgbClr val="800000"/>
                  </a:solidFill>
                  <a:latin typeface="LisaBecker" panose="02000506070000020004" pitchFamily="2" charset="0"/>
                </a:rPr>
                <a:t>1844 - </a:t>
              </a:r>
              <a:r>
                <a:rPr lang="en-US" sz="1600" dirty="0" smtClean="0">
                  <a:solidFill>
                    <a:srgbClr val="800000"/>
                  </a:solidFill>
                  <a:latin typeface="LisaBecker" panose="02000506070000020004" pitchFamily="2" charset="0"/>
                </a:rPr>
                <a:t>1911</a:t>
              </a:r>
              <a:endParaRPr lang="en-US" sz="1600" dirty="0">
                <a:solidFill>
                  <a:srgbClr val="800000"/>
                </a:solidFill>
                <a:latin typeface="LisaBecker" panose="02000506070000020004" pitchFamily="2" charset="0"/>
              </a:endParaRP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6085874" y="375013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b="1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844824"/>
            <a:ext cx="1964515" cy="1964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4439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" presetClass="exit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3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4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Franziska Streit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556792"/>
            <a:ext cx="2148844" cy="3383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5615608" y="404664"/>
            <a:ext cx="3528392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The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metaphor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of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the</a:t>
            </a:r>
            <a:r>
              <a:rPr lang="de-DE" sz="2400" dirty="0" smtClean="0">
                <a:solidFill>
                  <a:srgbClr val="0070C0"/>
                </a:solidFill>
                <a:latin typeface="LisaBecker" pitchFamily="2" charset="0"/>
              </a:rPr>
              <a:t> Salvatorian </a:t>
            </a:r>
            <a:r>
              <a:rPr lang="de-DE" sz="2400" dirty="0" err="1" smtClean="0">
                <a:solidFill>
                  <a:srgbClr val="0070C0"/>
                </a:solidFill>
                <a:latin typeface="LisaBecker" pitchFamily="2" charset="0"/>
              </a:rPr>
              <a:t>tree</a:t>
            </a:r>
            <a:endParaRPr lang="de-AT" sz="2400" dirty="0">
              <a:solidFill>
                <a:srgbClr val="0070C0"/>
              </a:solidFill>
              <a:latin typeface="LisaBecker" pitchFamily="2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757" y="2229250"/>
            <a:ext cx="1609347" cy="2724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feld 6"/>
          <p:cNvSpPr txBox="1"/>
          <p:nvPr/>
        </p:nvSpPr>
        <p:spPr>
          <a:xfrm>
            <a:off x="5626071" y="4365104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Soc</a:t>
            </a:r>
            <a:r>
              <a:rPr lang="en-US" b="1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DS</a:t>
            </a:r>
            <a:endParaRPr lang="en-US" sz="1600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427083" y="4407495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800000"/>
                </a:solidFill>
                <a:latin typeface="LisaBecker" panose="02000506070000020004" pitchFamily="2" charset="0"/>
              </a:rPr>
              <a:t>Sor</a:t>
            </a:r>
            <a:r>
              <a:rPr lang="en-US" b="1" dirty="0" smtClean="0">
                <a:solidFill>
                  <a:srgbClr val="800000"/>
                </a:solidFill>
                <a:latin typeface="LisaBecker" panose="02000506070000020004" pitchFamily="2" charset="0"/>
              </a:rPr>
              <a:t> DS</a:t>
            </a:r>
            <a:endParaRPr lang="en-US" sz="1600" dirty="0">
              <a:solidFill>
                <a:srgbClr val="800000"/>
              </a:solidFill>
              <a:latin typeface="LisaBecker" panose="02000506070000020004" pitchFamily="2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844824"/>
            <a:ext cx="1964515" cy="1964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42" y="1827912"/>
            <a:ext cx="1976641" cy="1981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483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äsentation1">
  <a:themeElements>
    <a:clrScheme name="Metis">
      <a:dk1>
        <a:sysClr val="windowText" lastClr="000000"/>
      </a:dk1>
      <a:lt1>
        <a:sysClr val="window" lastClr="E6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Raster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Metis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E6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Präsentation1</Template>
  <TotalTime>0</TotalTime>
  <Words>803</Words>
  <Application>Microsoft Office PowerPoint</Application>
  <PresentationFormat>Bildschirmpräsentation (4:3)</PresentationFormat>
  <Paragraphs>181</Paragraphs>
  <Slides>46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46</vt:i4>
      </vt:variant>
    </vt:vector>
  </HeadingPairs>
  <TitlesOfParts>
    <vt:vector size="58" baseType="lpstr">
      <vt:lpstr>Arial</vt:lpstr>
      <vt:lpstr>Wingdings 2</vt:lpstr>
      <vt:lpstr>Calibri</vt:lpstr>
      <vt:lpstr>Bahamas</vt:lpstr>
      <vt:lpstr>LisaBecker</vt:lpstr>
      <vt:lpstr>MV Boli</vt:lpstr>
      <vt:lpstr>Lucida Calligraphy</vt:lpstr>
      <vt:lpstr>Arial Bold</vt:lpstr>
      <vt:lpstr>Times New Roman</vt:lpstr>
      <vt:lpstr>Franklin Gothic Medium</vt:lpstr>
      <vt:lpstr>Wingdings 3</vt:lpstr>
      <vt:lpstr>Präsentation1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Patzl</dc:creator>
  <cp:lastModifiedBy>Christian Patzl</cp:lastModifiedBy>
  <cp:revision>260</cp:revision>
  <dcterms:created xsi:type="dcterms:W3CDTF">2016-04-05T12:38:31Z</dcterms:created>
  <dcterms:modified xsi:type="dcterms:W3CDTF">2016-06-17T18:09:14Z</dcterms:modified>
</cp:coreProperties>
</file>